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4" r:id="rId3"/>
    <p:sldId id="275" r:id="rId4"/>
    <p:sldId id="283" r:id="rId5"/>
    <p:sldId id="284" r:id="rId6"/>
    <p:sldId id="276" r:id="rId7"/>
    <p:sldId id="286" r:id="rId8"/>
    <p:sldId id="259" r:id="rId9"/>
    <p:sldId id="277" r:id="rId10"/>
    <p:sldId id="278" r:id="rId11"/>
    <p:sldId id="279" r:id="rId12"/>
    <p:sldId id="288" r:id="rId13"/>
    <p:sldId id="280" r:id="rId14"/>
    <p:sldId id="281" r:id="rId15"/>
    <p:sldId id="28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429" autoAdjust="0"/>
  </p:normalViewPr>
  <p:slideViewPr>
    <p:cSldViewPr>
      <p:cViewPr varScale="1">
        <p:scale>
          <a:sx n="54" d="100"/>
          <a:sy n="54" d="100"/>
        </p:scale>
        <p:origin x="18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D8711-FC02-4E52-BD0B-C8C3DF97434F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46004-4B47-47EE-B338-B733F2D6E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4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46004-4B47-47EE-B338-B733F2D6ED3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90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4357686" y="3857628"/>
            <a:ext cx="4191000" cy="2071702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/>
              <a:t>Учителя  эвенкийского  языка и литературы</a:t>
            </a:r>
            <a:endParaRPr lang="ru-RU" b="1" dirty="0" smtClean="0"/>
          </a:p>
          <a:p>
            <a:r>
              <a:rPr lang="ru-RU" b="1" i="1" dirty="0" smtClean="0"/>
              <a:t>МКОУ </a:t>
            </a:r>
            <a:r>
              <a:rPr lang="ru-RU" b="1" i="1" dirty="0" err="1" smtClean="0"/>
              <a:t>Тянская</a:t>
            </a:r>
            <a:r>
              <a:rPr lang="ru-RU" b="1" i="1" dirty="0" smtClean="0"/>
              <a:t> СОШ  </a:t>
            </a:r>
            <a:r>
              <a:rPr lang="ru-RU" b="1" i="1" dirty="0" err="1" smtClean="0"/>
              <a:t>им.И.Н.Кульбертинова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Олекминский</a:t>
            </a:r>
            <a:r>
              <a:rPr lang="ru-RU" b="1" i="1" dirty="0" smtClean="0"/>
              <a:t> район РС(Я)</a:t>
            </a:r>
          </a:p>
          <a:p>
            <a:r>
              <a:rPr lang="ru-RU" b="1" i="1" dirty="0" smtClean="0"/>
              <a:t>Николаева О.С </a:t>
            </a:r>
          </a:p>
          <a:p>
            <a:r>
              <a:rPr lang="ru-RU" b="1" i="1" dirty="0" smtClean="0"/>
              <a:t>Алексеева Д.В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85852" y="642918"/>
            <a:ext cx="650085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Урок  </a:t>
            </a:r>
          </a:p>
          <a:p>
            <a:pPr algn="ctr"/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</a:t>
            </a:r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ексика</a:t>
            </a:r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5400" b="1" i="0" u="none" strike="noStrike" cap="none" spc="0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(5 класс)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743561"/>
              </p:ext>
            </p:extLst>
          </p:nvPr>
        </p:nvGraphicFramePr>
        <p:xfrm>
          <a:off x="304800" y="188640"/>
          <a:ext cx="8686800" cy="6552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0"/>
              </a:tblGrid>
              <a:tr h="655272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endParaRPr lang="ru-RU" sz="32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 err="1" smtClean="0">
                          <a:solidFill>
                            <a:srgbClr val="002060"/>
                          </a:solidFill>
                          <a:effectLst/>
                        </a:rPr>
                        <a:t>Эетчэм</a:t>
                      </a:r>
                      <a:r>
                        <a:rPr lang="ru-RU" sz="3200" dirty="0" smtClean="0">
                          <a:solidFill>
                            <a:srgbClr val="002060"/>
                          </a:solidFill>
                          <a:effectLst/>
                        </a:rPr>
                        <a:t>- </a:t>
                      </a: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желаю (соприкасаются большими пальцами);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 err="1">
                          <a:solidFill>
                            <a:srgbClr val="002060"/>
                          </a:solidFill>
                          <a:effectLst/>
                        </a:rPr>
                        <a:t>хэгдывэ</a:t>
                      </a: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-  большого   (указательными);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 err="1">
                          <a:solidFill>
                            <a:srgbClr val="002060"/>
                          </a:solidFill>
                          <a:effectLst/>
                        </a:rPr>
                        <a:t>сиңкэнмэ</a:t>
                      </a: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 –удачи  (средними);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  иду-дэ- везде (безымянными);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ru-RU" sz="3200" dirty="0" err="1">
                          <a:solidFill>
                            <a:srgbClr val="002060"/>
                          </a:solidFill>
                          <a:effectLst/>
                        </a:rPr>
                        <a:t>упкатту</a:t>
                      </a: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- и  во всём  (мизинцами);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3200" dirty="0" err="1">
                          <a:solidFill>
                            <a:srgbClr val="002060"/>
                          </a:solidFill>
                          <a:effectLst/>
                        </a:rPr>
                        <a:t>Дорово</a:t>
                      </a:r>
                      <a:r>
                        <a:rPr lang="ru-RU" sz="3200" dirty="0">
                          <a:solidFill>
                            <a:srgbClr val="002060"/>
                          </a:solidFill>
                          <a:effectLst/>
                        </a:rPr>
                        <a:t>!- Здравствуйте! (прикосновение всей ладонью)</a:t>
                      </a:r>
                      <a:endParaRPr lang="ru-RU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53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57200"/>
            <a:ext cx="8884096" cy="556408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dirty="0" smtClean="0">
                <a:effectLst/>
              </a:rPr>
              <a:t> </a:t>
            </a:r>
            <a:r>
              <a:rPr lang="ru-RU" sz="4900" dirty="0">
                <a:solidFill>
                  <a:srgbClr val="002060"/>
                </a:solidFill>
                <a:effectLst/>
              </a:rPr>
              <a:t>Ая </a:t>
            </a:r>
            <a:r>
              <a:rPr lang="ru-RU" sz="4900" dirty="0" err="1">
                <a:solidFill>
                  <a:srgbClr val="002060"/>
                </a:solidFill>
                <a:effectLst/>
              </a:rPr>
              <a:t>турэн</a:t>
            </a:r>
            <a:r>
              <a:rPr lang="ru-RU" sz="4900" dirty="0">
                <a:solidFill>
                  <a:srgbClr val="002060"/>
                </a:solidFill>
                <a:effectLst/>
              </a:rPr>
              <a:t>  </a:t>
            </a:r>
            <a:r>
              <a:rPr lang="ru-RU" sz="4900" dirty="0" err="1">
                <a:solidFill>
                  <a:srgbClr val="002060"/>
                </a:solidFill>
                <a:effectLst/>
              </a:rPr>
              <a:t>мудана</a:t>
            </a:r>
            <a:r>
              <a:rPr lang="ru-RU" sz="4900" dirty="0">
                <a:solidFill>
                  <a:srgbClr val="002060"/>
                </a:solidFill>
                <a:effectLst/>
              </a:rPr>
              <a:t> ачин. </a:t>
            </a:r>
            <a:r>
              <a:rPr lang="ru-RU" sz="4900" dirty="0">
                <a:solidFill>
                  <a:srgbClr val="0070C0"/>
                </a:solidFill>
                <a:effectLst/>
              </a:rPr>
              <a:t>(Доброе и справедливое слова вечно.) </a:t>
            </a:r>
            <a:endParaRPr lang="ru-RU" sz="49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</a:rPr>
              <a:t>орон, </a:t>
            </a:r>
            <a:r>
              <a:rPr lang="ru-RU" dirty="0" err="1">
                <a:latin typeface="Times New Roman" panose="02020603050405020304" pitchFamily="18" charset="0"/>
              </a:rPr>
              <a:t>таңдяран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амикан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гудей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эңнэкэн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хуктыдерэн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хулукун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коңномо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нулгидерэ</a:t>
            </a:r>
            <a:r>
              <a:rPr lang="ru-RU" dirty="0">
                <a:latin typeface="Times New Roman" panose="02020603050405020304" pitchFamily="18" charset="0"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289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7640" cy="8382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Задание 1. </a:t>
            </a:r>
            <a:r>
              <a:rPr lang="ru-RU" dirty="0" err="1" smtClean="0">
                <a:solidFill>
                  <a:srgbClr val="0070C0"/>
                </a:solidFill>
              </a:rPr>
              <a:t>Группалди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дукукаллу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>
                <a:solidFill>
                  <a:srgbClr val="002060"/>
                </a:solidFill>
              </a:rPr>
              <a:t>О</a:t>
            </a:r>
            <a:r>
              <a:rPr lang="ru-RU" sz="5400" dirty="0" smtClean="0">
                <a:solidFill>
                  <a:srgbClr val="002060"/>
                </a:solidFill>
              </a:rPr>
              <a:t>рон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таңдяран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амикан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гудей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эңнэкэн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хуктыдерэн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хулукун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коңномо</a:t>
            </a:r>
            <a:r>
              <a:rPr lang="ru-RU" sz="5400" dirty="0">
                <a:solidFill>
                  <a:srgbClr val="002060"/>
                </a:solidFill>
              </a:rPr>
              <a:t>, </a:t>
            </a:r>
            <a:r>
              <a:rPr lang="ru-RU" sz="5400" dirty="0" err="1">
                <a:solidFill>
                  <a:srgbClr val="002060"/>
                </a:solidFill>
              </a:rPr>
              <a:t>нулгидерэ</a:t>
            </a:r>
            <a:r>
              <a:rPr lang="ru-RU" sz="5400" dirty="0" smtClean="0">
                <a:solidFill>
                  <a:srgbClr val="002060"/>
                </a:solidFill>
              </a:rPr>
              <a:t>.</a:t>
            </a:r>
            <a:endParaRPr lang="ru-RU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2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995376"/>
              </p:ext>
            </p:extLst>
          </p:nvPr>
        </p:nvGraphicFramePr>
        <p:xfrm>
          <a:off x="251521" y="548680"/>
          <a:ext cx="8740081" cy="5688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5977"/>
                <a:gridCol w="2842052"/>
                <a:gridCol w="2842052"/>
              </a:tblGrid>
              <a:tr h="948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solidFill>
                            <a:srgbClr val="00B0F0"/>
                          </a:solidFill>
                          <a:effectLst/>
                        </a:rPr>
                        <a:t>сущест</a:t>
                      </a:r>
                      <a:endParaRPr lang="ru-RU" sz="36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solidFill>
                            <a:srgbClr val="00B0F0"/>
                          </a:solidFill>
                          <a:effectLst/>
                        </a:rPr>
                        <a:t>Прилаг</a:t>
                      </a:r>
                      <a:r>
                        <a:rPr lang="ru-RU" sz="3600" dirty="0">
                          <a:solidFill>
                            <a:srgbClr val="00B0F0"/>
                          </a:solidFill>
                          <a:effectLst/>
                        </a:rPr>
                        <a:t>.</a:t>
                      </a:r>
                      <a:endParaRPr lang="ru-RU" sz="36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B0F0"/>
                          </a:solidFill>
                          <a:effectLst/>
                        </a:rPr>
                        <a:t>Глагол</a:t>
                      </a:r>
                      <a:endParaRPr lang="ru-RU" sz="36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48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орон, 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гудей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,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таңдяран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,.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96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амикан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хулукун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,.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rgbClr val="0070C0"/>
                          </a:solidFill>
                          <a:effectLst/>
                        </a:rPr>
                        <a:t>хуктыдерэн, </a:t>
                      </a:r>
                      <a:endParaRPr lang="ru-RU" sz="400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96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эңнэкэн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, 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коңномо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, 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solidFill>
                            <a:srgbClr val="0070C0"/>
                          </a:solidFill>
                          <a:effectLst/>
                        </a:rPr>
                        <a:t>нулгидерэ</a:t>
                      </a: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4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103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299648" cy="57474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6600" dirty="0" err="1" smtClean="0">
                <a:solidFill>
                  <a:srgbClr val="002060"/>
                </a:solidFill>
              </a:rPr>
              <a:t>Эвикэнмэ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70C0"/>
                </a:solidFill>
              </a:rPr>
              <a:t>оран</a:t>
            </a:r>
            <a:r>
              <a:rPr lang="ru-RU" sz="6600" dirty="0">
                <a:solidFill>
                  <a:srgbClr val="0070C0"/>
                </a:solidFill>
              </a:rPr>
              <a:t>.</a:t>
            </a:r>
            <a:r>
              <a:rPr lang="ru-RU" sz="6600" dirty="0">
                <a:solidFill>
                  <a:srgbClr val="002060"/>
                </a:solidFill>
              </a:rPr>
              <a:t>  Бираду </a:t>
            </a:r>
            <a:r>
              <a:rPr lang="ru-RU" sz="6600" dirty="0" err="1">
                <a:solidFill>
                  <a:srgbClr val="0070C0"/>
                </a:solidFill>
              </a:rPr>
              <a:t>оран</a:t>
            </a:r>
            <a:r>
              <a:rPr lang="ru-RU" sz="6600" dirty="0">
                <a:solidFill>
                  <a:srgbClr val="0070C0"/>
                </a:solidFill>
              </a:rPr>
              <a:t>.  </a:t>
            </a:r>
            <a:endParaRPr lang="ru-RU" sz="6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6600" dirty="0" err="1" smtClean="0">
                <a:solidFill>
                  <a:srgbClr val="0070C0"/>
                </a:solidFill>
              </a:rPr>
              <a:t>Ңяңня</a:t>
            </a:r>
            <a:r>
              <a:rPr lang="ru-RU" sz="6600" dirty="0" smtClean="0">
                <a:solidFill>
                  <a:srgbClr val="0070C0"/>
                </a:solidFill>
              </a:rPr>
              <a:t> 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туксуя</a:t>
            </a:r>
            <a:r>
              <a:rPr lang="ru-RU" sz="6600" dirty="0">
                <a:solidFill>
                  <a:srgbClr val="002060"/>
                </a:solidFill>
              </a:rPr>
              <a:t> ачин. </a:t>
            </a:r>
            <a:r>
              <a:rPr lang="ru-RU" sz="6600" dirty="0" err="1">
                <a:solidFill>
                  <a:srgbClr val="0070C0"/>
                </a:solidFill>
              </a:rPr>
              <a:t>Ңяңня</a:t>
            </a:r>
            <a:r>
              <a:rPr lang="ru-RU" sz="6600" dirty="0">
                <a:solidFill>
                  <a:srgbClr val="0070C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куңакан</a:t>
            </a:r>
            <a:r>
              <a:rPr lang="ru-RU" sz="6600" dirty="0">
                <a:solidFill>
                  <a:srgbClr val="002060"/>
                </a:solidFill>
              </a:rPr>
              <a:t>. </a:t>
            </a:r>
            <a:endParaRPr lang="ru-RU" sz="6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6600" dirty="0" err="1" smtClean="0">
                <a:solidFill>
                  <a:srgbClr val="0070C0"/>
                </a:solidFill>
              </a:rPr>
              <a:t>Илэ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ңэнэдерэн</a:t>
            </a:r>
            <a:r>
              <a:rPr lang="ru-RU" sz="6600" dirty="0">
                <a:solidFill>
                  <a:srgbClr val="002060"/>
                </a:solidFill>
              </a:rPr>
              <a:t>. </a:t>
            </a:r>
            <a:endParaRPr lang="ru-RU" sz="6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70C0"/>
                </a:solidFill>
              </a:rPr>
              <a:t>Илэ</a:t>
            </a:r>
            <a:r>
              <a:rPr lang="ru-RU" sz="6600" dirty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суруденни</a:t>
            </a:r>
            <a:r>
              <a:rPr lang="ru-RU" sz="6600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21846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299648" cy="57474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6600" dirty="0" err="1" smtClean="0">
                <a:solidFill>
                  <a:srgbClr val="002060"/>
                </a:solidFill>
              </a:rPr>
              <a:t>Эвикэнмэ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u="sng" dirty="0" err="1" smtClean="0">
                <a:solidFill>
                  <a:srgbClr val="FF0000"/>
                </a:solidFill>
              </a:rPr>
              <a:t>о</a:t>
            </a:r>
            <a:r>
              <a:rPr lang="ru-RU" sz="6600" dirty="0" err="1" smtClean="0">
                <a:solidFill>
                  <a:srgbClr val="0070C0"/>
                </a:solidFill>
              </a:rPr>
              <a:t>ран</a:t>
            </a:r>
            <a:r>
              <a:rPr lang="ru-RU" sz="6600" dirty="0">
                <a:solidFill>
                  <a:srgbClr val="0070C0"/>
                </a:solidFill>
              </a:rPr>
              <a:t>.</a:t>
            </a:r>
            <a:r>
              <a:rPr lang="ru-RU" sz="6600" dirty="0">
                <a:solidFill>
                  <a:srgbClr val="002060"/>
                </a:solidFill>
              </a:rPr>
              <a:t>  Бираду </a:t>
            </a:r>
            <a:r>
              <a:rPr lang="ru-RU" sz="6600" u="sng" dirty="0" err="1">
                <a:solidFill>
                  <a:srgbClr val="FF0000"/>
                </a:solidFill>
              </a:rPr>
              <a:t>о</a:t>
            </a:r>
            <a:r>
              <a:rPr lang="ru-RU" sz="6600" dirty="0" err="1">
                <a:solidFill>
                  <a:srgbClr val="0070C0"/>
                </a:solidFill>
              </a:rPr>
              <a:t>ран</a:t>
            </a:r>
            <a:r>
              <a:rPr lang="ru-RU" sz="6600" dirty="0">
                <a:solidFill>
                  <a:srgbClr val="0070C0"/>
                </a:solidFill>
              </a:rPr>
              <a:t>.  </a:t>
            </a:r>
            <a:endParaRPr lang="ru-RU" sz="6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6600" dirty="0" err="1" smtClean="0">
                <a:solidFill>
                  <a:srgbClr val="0070C0"/>
                </a:solidFill>
              </a:rPr>
              <a:t>Ң</a:t>
            </a:r>
            <a:r>
              <a:rPr lang="ru-RU" sz="6600" u="sng" dirty="0" err="1" smtClean="0">
                <a:solidFill>
                  <a:srgbClr val="FF0000"/>
                </a:solidFill>
              </a:rPr>
              <a:t>я</a:t>
            </a:r>
            <a:r>
              <a:rPr lang="ru-RU" sz="6600" dirty="0" err="1" smtClean="0">
                <a:solidFill>
                  <a:srgbClr val="0070C0"/>
                </a:solidFill>
              </a:rPr>
              <a:t>ңня</a:t>
            </a:r>
            <a:r>
              <a:rPr lang="ru-RU" sz="6600" dirty="0" smtClean="0">
                <a:solidFill>
                  <a:srgbClr val="0070C0"/>
                </a:solidFill>
              </a:rPr>
              <a:t> 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туксуя</a:t>
            </a:r>
            <a:r>
              <a:rPr lang="ru-RU" sz="6600" dirty="0">
                <a:solidFill>
                  <a:srgbClr val="002060"/>
                </a:solidFill>
              </a:rPr>
              <a:t> ачин. </a:t>
            </a:r>
            <a:r>
              <a:rPr lang="ru-RU" sz="6600" dirty="0" err="1">
                <a:solidFill>
                  <a:srgbClr val="0070C0"/>
                </a:solidFill>
              </a:rPr>
              <a:t>Ңяңня</a:t>
            </a:r>
            <a:r>
              <a:rPr lang="ru-RU" sz="6600" dirty="0">
                <a:solidFill>
                  <a:srgbClr val="0070C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куңакан</a:t>
            </a:r>
            <a:r>
              <a:rPr lang="ru-RU" sz="6600" dirty="0">
                <a:solidFill>
                  <a:srgbClr val="002060"/>
                </a:solidFill>
              </a:rPr>
              <a:t>. </a:t>
            </a:r>
            <a:endParaRPr lang="ru-RU" sz="6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6600" dirty="0" err="1" smtClean="0">
                <a:solidFill>
                  <a:srgbClr val="0070C0"/>
                </a:solidFill>
              </a:rPr>
              <a:t>Илэ</a:t>
            </a: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ңэнэдерэн</a:t>
            </a:r>
            <a:r>
              <a:rPr lang="ru-RU" sz="6600" dirty="0">
                <a:solidFill>
                  <a:srgbClr val="002060"/>
                </a:solidFill>
              </a:rPr>
              <a:t>. </a:t>
            </a:r>
            <a:endParaRPr lang="ru-RU" sz="6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6600" dirty="0" smtClean="0">
                <a:solidFill>
                  <a:srgbClr val="002060"/>
                </a:solidFill>
              </a:rPr>
              <a:t> </a:t>
            </a:r>
            <a:r>
              <a:rPr lang="ru-RU" sz="6600" u="sng" dirty="0" err="1">
                <a:solidFill>
                  <a:srgbClr val="FF0000"/>
                </a:solidFill>
              </a:rPr>
              <a:t>И</a:t>
            </a:r>
            <a:r>
              <a:rPr lang="ru-RU" sz="6600" dirty="0" err="1">
                <a:solidFill>
                  <a:srgbClr val="0070C0"/>
                </a:solidFill>
              </a:rPr>
              <a:t>лэ</a:t>
            </a:r>
            <a:r>
              <a:rPr lang="ru-RU" sz="6600" dirty="0">
                <a:solidFill>
                  <a:srgbClr val="002060"/>
                </a:solidFill>
              </a:rPr>
              <a:t> </a:t>
            </a:r>
            <a:r>
              <a:rPr lang="ru-RU" sz="6600" dirty="0" err="1">
                <a:solidFill>
                  <a:srgbClr val="002060"/>
                </a:solidFill>
              </a:rPr>
              <a:t>суруденни</a:t>
            </a:r>
            <a:r>
              <a:rPr lang="ru-RU" sz="6600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2277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4146" y="4786298"/>
            <a:ext cx="235745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336704"/>
          </a:xfrm>
        </p:spPr>
        <p:txBody>
          <a:bodyPr>
            <a:normAutofit fontScale="55000" lnSpcReduction="20000"/>
          </a:bodyPr>
          <a:lstStyle/>
          <a:p>
            <a:r>
              <a:rPr lang="ru-RU" sz="5100" dirty="0">
                <a:solidFill>
                  <a:srgbClr val="002060"/>
                </a:solidFill>
              </a:rPr>
              <a:t>Л</a:t>
            </a:r>
            <a:r>
              <a:rPr lang="ru-RU" sz="5100" b="1" dirty="0">
                <a:solidFill>
                  <a:srgbClr val="002060"/>
                </a:solidFill>
              </a:rPr>
              <a:t>ексикология</a:t>
            </a:r>
            <a:r>
              <a:rPr lang="ru-RU" sz="5100" dirty="0">
                <a:solidFill>
                  <a:srgbClr val="002060"/>
                </a:solidFill>
              </a:rPr>
              <a:t> это наука изучающая словарный состав языка В переводе с греческого «логос» - …Слово</a:t>
            </a:r>
            <a:endParaRPr lang="ru-RU" sz="5100" dirty="0">
              <a:solidFill>
                <a:srgbClr val="002060"/>
              </a:solidFill>
            </a:endParaRPr>
          </a:p>
          <a:p>
            <a:r>
              <a:rPr lang="ru-RU" sz="5100" dirty="0">
                <a:solidFill>
                  <a:srgbClr val="002060"/>
                </a:solidFill>
              </a:rPr>
              <a:t>- </a:t>
            </a:r>
            <a:r>
              <a:rPr lang="ru-RU" sz="5100" b="1" dirty="0">
                <a:solidFill>
                  <a:srgbClr val="002060"/>
                </a:solidFill>
              </a:rPr>
              <a:t>Лексика словарный состав языка.</a:t>
            </a:r>
            <a:endParaRPr lang="ru-RU" sz="5100" dirty="0">
              <a:solidFill>
                <a:srgbClr val="002060"/>
              </a:solidFill>
            </a:endParaRPr>
          </a:p>
          <a:p>
            <a:r>
              <a:rPr lang="ru-RU" sz="5100" b="1" dirty="0">
                <a:solidFill>
                  <a:srgbClr val="002060"/>
                </a:solidFill>
              </a:rPr>
              <a:t>Слово </a:t>
            </a:r>
            <a:r>
              <a:rPr lang="ru-RU" sz="5100" dirty="0">
                <a:solidFill>
                  <a:srgbClr val="002060"/>
                </a:solidFill>
              </a:rPr>
              <a:t>называет понятия, предметы, признаки, действия, состояния, оценки.</a:t>
            </a:r>
            <a:endParaRPr lang="ru-RU" sz="5100" dirty="0">
              <a:solidFill>
                <a:srgbClr val="002060"/>
              </a:solidFill>
            </a:endParaRPr>
          </a:p>
          <a:p>
            <a:r>
              <a:rPr lang="ru-RU" sz="5100" b="1" dirty="0">
                <a:solidFill>
                  <a:srgbClr val="002060"/>
                </a:solidFill>
              </a:rPr>
              <a:t>Слово – </a:t>
            </a:r>
            <a:r>
              <a:rPr lang="ru-RU" sz="5100" dirty="0">
                <a:solidFill>
                  <a:srgbClr val="002060"/>
                </a:solidFill>
              </a:rPr>
              <a:t>значимая единица языка. Слово имеет внешнюю оболочку (звуки и буквы) и внутреннюю оболочку (значение и смысл).</a:t>
            </a:r>
            <a:endParaRPr lang="ru-RU" sz="5100" dirty="0">
              <a:solidFill>
                <a:srgbClr val="002060"/>
              </a:solidFill>
            </a:endParaRPr>
          </a:p>
          <a:p>
            <a:r>
              <a:rPr lang="ru-RU" sz="5100" b="1" dirty="0">
                <a:solidFill>
                  <a:srgbClr val="002060"/>
                </a:solidFill>
              </a:rPr>
              <a:t>Слово </a:t>
            </a:r>
            <a:r>
              <a:rPr lang="ru-RU" sz="5100" dirty="0">
                <a:solidFill>
                  <a:srgbClr val="002060"/>
                </a:solidFill>
              </a:rPr>
              <a:t>имеет лексическое и грамматическое значение.</a:t>
            </a:r>
            <a:r>
              <a:rPr lang="ru-RU" sz="5100" b="1" dirty="0">
                <a:solidFill>
                  <a:srgbClr val="002060"/>
                </a:solidFill>
              </a:rPr>
              <a:t> </a:t>
            </a:r>
            <a:endParaRPr lang="ru-RU" sz="5100" dirty="0">
              <a:solidFill>
                <a:srgbClr val="002060"/>
              </a:solidFill>
            </a:endParaRPr>
          </a:p>
          <a:p>
            <a:r>
              <a:rPr lang="ru-RU" sz="5100" dirty="0">
                <a:solidFill>
                  <a:srgbClr val="002060"/>
                </a:solidFill>
              </a:rPr>
              <a:t>СЛОВО = лексическое значение + грамматическое </a:t>
            </a:r>
            <a:r>
              <a:rPr lang="ru-RU" sz="5100" dirty="0" smtClean="0">
                <a:solidFill>
                  <a:srgbClr val="002060"/>
                </a:solidFill>
              </a:rPr>
              <a:t>значение</a:t>
            </a:r>
          </a:p>
          <a:p>
            <a:r>
              <a:rPr lang="ru-RU" sz="5100" b="1" dirty="0" smtClean="0">
                <a:solidFill>
                  <a:srgbClr val="002060"/>
                </a:solidFill>
              </a:rPr>
              <a:t>Лексикология </a:t>
            </a:r>
            <a:r>
              <a:rPr lang="ru-RU" sz="5100" b="1" dirty="0">
                <a:solidFill>
                  <a:srgbClr val="002060"/>
                </a:solidFill>
              </a:rPr>
              <a:t>– </a:t>
            </a:r>
            <a:r>
              <a:rPr lang="ru-RU" sz="5100" dirty="0">
                <a:solidFill>
                  <a:srgbClr val="002060"/>
                </a:solidFill>
              </a:rPr>
              <a:t>раздел науки </a:t>
            </a:r>
            <a:endParaRPr lang="ru-RU" sz="51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5100" dirty="0" smtClean="0">
                <a:solidFill>
                  <a:srgbClr val="002060"/>
                </a:solidFill>
              </a:rPr>
              <a:t>о </a:t>
            </a:r>
            <a:r>
              <a:rPr lang="ru-RU" sz="5100" dirty="0">
                <a:solidFill>
                  <a:srgbClr val="002060"/>
                </a:solidFill>
              </a:rPr>
              <a:t>языке, изучающий лексику</a:t>
            </a:r>
            <a:r>
              <a:rPr lang="ru-RU" sz="5100" dirty="0"/>
              <a:t>.</a:t>
            </a:r>
            <a:endParaRPr lang="ru-RU" sz="5100" dirty="0"/>
          </a:p>
          <a:p>
            <a:pPr algn="ctr">
              <a:buNone/>
            </a:pP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354637"/>
              </p:ext>
            </p:extLst>
          </p:nvPr>
        </p:nvGraphicFramePr>
        <p:xfrm>
          <a:off x="179512" y="476672"/>
          <a:ext cx="8640960" cy="4493687"/>
        </p:xfrm>
        <a:graphic>
          <a:graphicData uri="http://schemas.openxmlformats.org/drawingml/2006/table">
            <a:tbl>
              <a:tblPr firstRow="1" firstCol="1" bandRow="1"/>
              <a:tblGrid>
                <a:gridCol w="1613501"/>
                <a:gridCol w="3239165"/>
                <a:gridCol w="3788294"/>
              </a:tblGrid>
              <a:tr h="836087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Слово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Лексическое значение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Грамматическое значение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193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Наше представление о предмете (признаке, действии). Содержание слова.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слова, которая определяется по его окончанию.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193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Орон хоктоли хуктыдерэн.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Домашнее животное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Имя существительное, 3-го склонения,  в именительном  падеже, единственном числе.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969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782584"/>
              </p:ext>
            </p:extLst>
          </p:nvPr>
        </p:nvGraphicFramePr>
        <p:xfrm>
          <a:off x="304800" y="5301208"/>
          <a:ext cx="8686800" cy="122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0"/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1575"/>
                        </a:lnSpc>
                        <a:spcAft>
                          <a:spcPts val="800"/>
                        </a:spcAft>
                      </a:pPr>
                      <a:endParaRPr lang="ru-RU" sz="3200" dirty="0" smtClean="0">
                        <a:effectLst/>
                      </a:endParaRPr>
                    </a:p>
                    <a:p>
                      <a:pPr algn="l">
                        <a:lnSpc>
                          <a:spcPts val="1575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 smtClean="0">
                          <a:solidFill>
                            <a:srgbClr val="0070C0"/>
                          </a:solidFill>
                          <a:effectLst/>
                        </a:rPr>
                        <a:t>Лексикология </a:t>
                      </a: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– раздел науки о языке, </a:t>
                      </a:r>
                      <a:endParaRPr lang="ru-RU" sz="3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575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 smtClean="0">
                          <a:solidFill>
                            <a:srgbClr val="0070C0"/>
                          </a:solidFill>
                          <a:effectLst/>
                        </a:rPr>
                        <a:t>изучающий </a:t>
                      </a: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лексику.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17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940" y="188640"/>
            <a:ext cx="888409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296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Autofit/>
          </a:bodyPr>
          <a:lstStyle/>
          <a:p>
            <a:r>
              <a:rPr lang="ru-RU" sz="5400" dirty="0" err="1" smtClean="0">
                <a:solidFill>
                  <a:srgbClr val="0070C0"/>
                </a:solidFill>
              </a:rPr>
              <a:t>Нерамни</a:t>
            </a:r>
            <a:r>
              <a:rPr lang="ru-RU" sz="5400" dirty="0" smtClean="0">
                <a:solidFill>
                  <a:srgbClr val="0070C0"/>
                </a:solidFill>
              </a:rPr>
              <a:t>, </a:t>
            </a:r>
            <a:r>
              <a:rPr lang="ru-RU" sz="5400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ңинакин</a:t>
            </a:r>
            <a:r>
              <a:rPr lang="ru-RU" sz="5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мурин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орон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5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гилгэ</a:t>
            </a:r>
            <a:r>
              <a:rPr lang="ru-RU" sz="5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сиру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эңнэкэн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5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5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5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улаки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иктэнэ</a:t>
            </a:r>
            <a:r>
              <a:rPr lang="ru-RU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муннукан,</a:t>
            </a:r>
            <a:r>
              <a:rPr lang="ru-RU" sz="5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амикан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сачари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амаракан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авлакан</a:t>
            </a:r>
            <a:r>
              <a:rPr lang="ru-RU" sz="5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73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237259"/>
              </p:ext>
            </p:extLst>
          </p:nvPr>
        </p:nvGraphicFramePr>
        <p:xfrm>
          <a:off x="179512" y="332656"/>
          <a:ext cx="8640960" cy="648693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320480"/>
                <a:gridCol w="4320480"/>
              </a:tblGrid>
              <a:tr h="762301"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Названия оленей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smtClean="0"/>
                        <a:t>Животные</a:t>
                      </a:r>
                      <a:endParaRPr lang="ru-RU" sz="4400" dirty="0"/>
                    </a:p>
                  </a:txBody>
                  <a:tcPr/>
                </a:tc>
              </a:tr>
              <a:tr h="5724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Нерамни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орон,гилгэ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сиру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эңнэкэн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учаг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иктэнэ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сачари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амаракан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ru-RU" sz="4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авлакан</a:t>
                      </a:r>
                      <a:r>
                        <a:rPr kumimoji="0" lang="ru-RU" sz="4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4400" dirty="0" smtClean="0">
                        <a:effectLst/>
                      </a:endParaRPr>
                    </a:p>
                    <a:p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4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ңинакин</a:t>
                      </a:r>
                      <a:r>
                        <a:rPr kumimoji="0" lang="ru-RU" sz="4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мурин</a:t>
                      </a:r>
                      <a:r>
                        <a:rPr kumimoji="0" lang="ru-RU" sz="4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сулаки</a:t>
                      </a:r>
                      <a:r>
                        <a:rPr kumimoji="0" lang="ru-RU" sz="4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4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муннукан,амикан</a:t>
                      </a:r>
                      <a:r>
                        <a:rPr kumimoji="0" lang="ru-RU" sz="4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endParaRPr lang="ru-RU" sz="4000" dirty="0" smtClean="0">
                        <a:effectLst/>
                      </a:endParaRPr>
                    </a:p>
                    <a:p>
                      <a:r>
                        <a:rPr kumimoji="0" lang="ru-RU" sz="4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4000" dirty="0" smtClean="0">
                        <a:effectLst/>
                      </a:endParaRPr>
                    </a:p>
                    <a:p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52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312368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1000"/>
            <a:ext cx="4208016" cy="2615952"/>
          </a:xfrm>
          <a:prstGeom prst="rect">
            <a:avLst/>
          </a:prstGeom>
        </p:spPr>
      </p:pic>
      <p:pic>
        <p:nvPicPr>
          <p:cNvPr id="8" name="Picture 4" descr="C:\Documents and Settings\Admin\Рабочий стол\ФОТО\DSC027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3116" y="3212976"/>
            <a:ext cx="4857752" cy="3277584"/>
          </a:xfrm>
          <a:prstGeom prst="heptagon">
            <a:avLst/>
          </a:prstGeom>
          <a:noFill/>
        </p:spPr>
      </p:pic>
      <p:pic>
        <p:nvPicPr>
          <p:cNvPr id="9" name="Picture 2" descr="C:\Documents and Settings\Admin\Рабочий стол\стадо\IMG_24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029256"/>
            <a:ext cx="4103116" cy="3645024"/>
          </a:xfrm>
          <a:prstGeom prst="ellipse">
            <a:avLst/>
          </a:prstGeom>
          <a:noFill/>
          <a:scene3d>
            <a:camera prst="perspectiveRigh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122127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491880" cy="2278036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2780928"/>
            <a:ext cx="4212815" cy="364331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 cstate="print"/>
          <a:srcRect r="16717"/>
          <a:stretch>
            <a:fillRect/>
          </a:stretch>
        </p:blipFill>
        <p:spPr bwMode="auto">
          <a:xfrm>
            <a:off x="4572000" y="260648"/>
            <a:ext cx="3624827" cy="256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518" y="2995242"/>
            <a:ext cx="3888432" cy="3429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2966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cuments and Settings\Admin\Рабочий стол\школа\DSCN0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960440" cy="3311554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школа\S7300131.JPG"/>
          <p:cNvPicPr>
            <a:picLocks noChangeAspect="1" noChangeArrowheads="1"/>
          </p:cNvPicPr>
          <p:nvPr/>
        </p:nvPicPr>
        <p:blipFill>
          <a:blip r:embed="rId3"/>
          <a:srcRect b="29298"/>
          <a:stretch>
            <a:fillRect/>
          </a:stretch>
        </p:blipFill>
        <p:spPr bwMode="auto">
          <a:xfrm>
            <a:off x="5004048" y="260648"/>
            <a:ext cx="3672408" cy="3337188"/>
          </a:xfrm>
          <a:prstGeom prst="rect">
            <a:avLst/>
          </a:prstGeom>
          <a:noFill/>
        </p:spPr>
      </p:pic>
      <p:pic>
        <p:nvPicPr>
          <p:cNvPr id="5" name="Picture 4" descr="C:\Documents and Settings\Admin\Рабочий стол\фотки\100_1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97836"/>
            <a:ext cx="4071966" cy="3143272"/>
          </a:xfrm>
          <a:prstGeom prst="rect">
            <a:avLst/>
          </a:prstGeom>
          <a:noFill/>
        </p:spPr>
      </p:pic>
      <p:pic>
        <p:nvPicPr>
          <p:cNvPr id="6" name="Picture 5" descr="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80" y="3779008"/>
            <a:ext cx="406794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58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Дюды</a:t>
            </a:r>
            <a:r>
              <a:rPr lang="ru-RU" dirty="0" smtClean="0"/>
              <a:t> хава: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098762"/>
              </p:ext>
            </p:extLst>
          </p:nvPr>
        </p:nvGraphicFramePr>
        <p:xfrm>
          <a:off x="304800" y="1412776"/>
          <a:ext cx="8686800" cy="4464497"/>
        </p:xfrm>
        <a:graphic>
          <a:graphicData uri="http://schemas.openxmlformats.org/drawingml/2006/table">
            <a:tbl>
              <a:tblPr/>
              <a:tblGrid>
                <a:gridCol w="8686800"/>
              </a:tblGrid>
              <a:tr h="446449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Параграф </a:t>
                      </a:r>
                      <a:r>
                        <a:rPr lang="ru-RU" sz="5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5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таңкаллу</a:t>
                      </a:r>
                      <a:r>
                        <a:rPr lang="ru-RU" sz="5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5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5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орорво</a:t>
                      </a:r>
                      <a:r>
                        <a:rPr lang="ru-RU" sz="5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иргичимнил</a:t>
                      </a:r>
                      <a:r>
                        <a:rPr lang="ru-RU" sz="5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турэрвэ</a:t>
                      </a:r>
                      <a:r>
                        <a:rPr lang="ru-RU" sz="5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алагувкаллу.</a:t>
                      </a:r>
                      <a:endParaRPr lang="ru-RU" sz="5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196</TotalTime>
  <Words>393</Words>
  <Application>Microsoft Office PowerPoint</Application>
  <PresentationFormat>Экран (4:3)</PresentationFormat>
  <Paragraphs>70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Calibri</vt:lpstr>
      <vt:lpstr>Franklin Gothic Book</vt:lpstr>
      <vt:lpstr>Franklin Gothic Medium</vt:lpstr>
      <vt:lpstr>Symbol</vt:lpstr>
      <vt:lpstr>Times New Roman</vt:lpstr>
      <vt:lpstr>Wingdings 2</vt:lpstr>
      <vt:lpstr>Трек</vt:lpstr>
      <vt:lpstr>Презентация PowerPoint</vt:lpstr>
      <vt:lpstr>Презентация PowerPoint</vt:lpstr>
      <vt:lpstr> Ая турэн  мудана ачин. (Доброе и справедливое слова вечно.) </vt:lpstr>
      <vt:lpstr>Задание 1. Группалди дукукаллу.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Дюды хава: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33</cp:revision>
  <dcterms:modified xsi:type="dcterms:W3CDTF">2020-12-16T23:41:39Z</dcterms:modified>
</cp:coreProperties>
</file>