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79" r:id="rId2"/>
    <p:sldId id="262" r:id="rId3"/>
    <p:sldId id="263" r:id="rId4"/>
    <p:sldId id="280" r:id="rId5"/>
    <p:sldId id="281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6" r:id="rId16"/>
    <p:sldId id="271" r:id="rId17"/>
    <p:sldId id="272" r:id="rId18"/>
    <p:sldId id="273" r:id="rId19"/>
    <p:sldId id="274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2904A-1ECA-4A29-BAC1-F08B4728B5BF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3E38D-B634-4113-BD6D-E3DBB601F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789D-3AF8-407E-A3F8-73DA60682C8F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BF96F5-9D1E-4800-A9FC-583824FAA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789D-3AF8-407E-A3F8-73DA60682C8F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96F5-9D1E-4800-A9FC-583824FAA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789D-3AF8-407E-A3F8-73DA60682C8F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96F5-9D1E-4800-A9FC-583824FAA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789D-3AF8-407E-A3F8-73DA60682C8F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BF96F5-9D1E-4800-A9FC-583824FAA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789D-3AF8-407E-A3F8-73DA60682C8F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96F5-9D1E-4800-A9FC-583824FAA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789D-3AF8-407E-A3F8-73DA60682C8F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96F5-9D1E-4800-A9FC-583824FAA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789D-3AF8-407E-A3F8-73DA60682C8F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BF96F5-9D1E-4800-A9FC-583824FAA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789D-3AF8-407E-A3F8-73DA60682C8F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96F5-9D1E-4800-A9FC-583824FAA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789D-3AF8-407E-A3F8-73DA60682C8F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96F5-9D1E-4800-A9FC-583824FAA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789D-3AF8-407E-A3F8-73DA60682C8F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96F5-9D1E-4800-A9FC-583824FAA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789D-3AF8-407E-A3F8-73DA60682C8F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96F5-9D1E-4800-A9FC-583824FAA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C6789D-3AF8-407E-A3F8-73DA60682C8F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BF96F5-9D1E-4800-A9FC-583824FAA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01-09-09_16.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lowChartAlternateProcess">
            <a:avLst/>
          </a:prstGeom>
          <a:noFill/>
        </p:spPr>
      </p:pic>
      <p:pic>
        <p:nvPicPr>
          <p:cNvPr id="1026" name="Picture 2" descr="G:\IMG_1571.JPG"/>
          <p:cNvPicPr>
            <a:picLocks noChangeAspect="1" noChangeArrowheads="1"/>
          </p:cNvPicPr>
          <p:nvPr/>
        </p:nvPicPr>
        <p:blipFill>
          <a:blip r:embed="rId3" cstate="print"/>
          <a:srcRect l="17187" r="50001" b="29148"/>
          <a:stretch>
            <a:fillRect/>
          </a:stretch>
        </p:blipFill>
        <p:spPr bwMode="auto">
          <a:xfrm>
            <a:off x="357158" y="1214422"/>
            <a:ext cx="3143272" cy="364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14612" y="500042"/>
            <a:ext cx="6286544" cy="53245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эвенкийского рода</a:t>
            </a:r>
          </a:p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Эгдэр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с. Тяня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Отличник народного просвещения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РСФср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МКОУ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Тянская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сош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И.Н.Кульбертинова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Багаев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Игорь – 6 класс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214290"/>
            <a:ext cx="864399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В 1995 году вместе с дедушкой Михаилом Владимировичем  открыла кочевую школу на базе родовой эвенкийской общины «</a:t>
            </a:r>
            <a:r>
              <a:rPr lang="ru-RU" sz="2400" dirty="0" err="1" smtClean="0">
                <a:solidFill>
                  <a:srgbClr val="002060"/>
                </a:solidFill>
              </a:rPr>
              <a:t>Черода</a:t>
            </a:r>
            <a:r>
              <a:rPr lang="ru-RU" sz="2400" dirty="0" smtClean="0">
                <a:solidFill>
                  <a:srgbClr val="002060"/>
                </a:solidFill>
              </a:rPr>
              <a:t>». Школа находилась в местности  </a:t>
            </a:r>
            <a:r>
              <a:rPr lang="ru-RU" sz="2400" dirty="0" err="1" smtClean="0">
                <a:solidFill>
                  <a:srgbClr val="002060"/>
                </a:solidFill>
              </a:rPr>
              <a:t>Усть</a:t>
            </a:r>
            <a:r>
              <a:rPr lang="ru-RU" sz="2400" dirty="0" smtClean="0">
                <a:solidFill>
                  <a:srgbClr val="002060"/>
                </a:solidFill>
              </a:rPr>
              <a:t> – </a:t>
            </a:r>
            <a:r>
              <a:rPr lang="ru-RU" sz="2400" dirty="0" err="1" smtClean="0">
                <a:solidFill>
                  <a:srgbClr val="002060"/>
                </a:solidFill>
              </a:rPr>
              <a:t>Торго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Во время работы в кочевой школе  она написала и перевела 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 «Азбуку в стихах» на родном эвенкийском языке для кочевой школы, перевела на родной язык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«Звери и птицы Якутии» (автор-Васильев) и русские народные сказки для внеклассного чтения в начальных классах, </a:t>
            </a:r>
          </a:p>
          <a:p>
            <a:pPr marL="457200" lvl="0" indent="-457200"/>
            <a:r>
              <a:rPr lang="ru-RU" sz="2400" dirty="0" smtClean="0">
                <a:solidFill>
                  <a:srgbClr val="002060"/>
                </a:solidFill>
              </a:rPr>
              <a:t>                               3. книгу С.Д. </a:t>
            </a:r>
            <a:r>
              <a:rPr lang="ru-RU" sz="2400" dirty="0" err="1" smtClean="0">
                <a:solidFill>
                  <a:srgbClr val="002060"/>
                </a:solidFill>
              </a:rPr>
              <a:t>Сигаева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57200" lvl="0" indent="-457200"/>
            <a:r>
              <a:rPr lang="ru-RU" sz="2400" dirty="0" smtClean="0">
                <a:solidFill>
                  <a:srgbClr val="002060"/>
                </a:solidFill>
              </a:rPr>
              <a:t>                                     «</a:t>
            </a:r>
            <a:r>
              <a:rPr lang="ru-RU" sz="2400" dirty="0" err="1" smtClean="0">
                <a:solidFill>
                  <a:srgbClr val="002060"/>
                </a:solidFill>
              </a:rPr>
              <a:t>Амикан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</a:rPr>
              <a:t>удялин</a:t>
            </a:r>
            <a:r>
              <a:rPr lang="ru-RU" sz="2400" dirty="0" smtClean="0">
                <a:solidFill>
                  <a:srgbClr val="002060"/>
                </a:solidFill>
              </a:rPr>
              <a:t>».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 descr="C:\Documents and Settings\dasdasdasasas\Мои документы\Моя музыка\Мои рисунки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59236" y="4071942"/>
            <a:ext cx="2784764" cy="2572789"/>
          </a:xfrm>
          <a:prstGeom prst="rect">
            <a:avLst/>
          </a:prstGeom>
          <a:noFill/>
        </p:spPr>
      </p:pic>
      <p:pic>
        <p:nvPicPr>
          <p:cNvPr id="3073" name="Picture 1" descr="H:\ \фото_раз\природа тяни\IMG_2367.JPG"/>
          <p:cNvPicPr>
            <a:picLocks noChangeAspect="1" noChangeArrowheads="1"/>
          </p:cNvPicPr>
          <p:nvPr/>
        </p:nvPicPr>
        <p:blipFill>
          <a:blip r:embed="rId3" cstate="print"/>
          <a:srcRect l="7031" t="25390" b="19531"/>
          <a:stretch>
            <a:fillRect/>
          </a:stretch>
        </p:blipFill>
        <p:spPr bwMode="auto">
          <a:xfrm>
            <a:off x="214282" y="4572008"/>
            <a:ext cx="285752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G:\IMG_1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78677" y="1964537"/>
            <a:ext cx="3929090" cy="257173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2286000" y="285728"/>
            <a:ext cx="6572280" cy="607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Когда Полина Петровна работала в академии, открыли радиостанцию «</a:t>
            </a:r>
            <a:r>
              <a:rPr lang="ru-RU" sz="2400" dirty="0" err="1" smtClean="0">
                <a:solidFill>
                  <a:srgbClr val="002060"/>
                </a:solidFill>
              </a:rPr>
              <a:t>Геван</a:t>
            </a:r>
            <a:r>
              <a:rPr lang="ru-RU" sz="2400" dirty="0" smtClean="0">
                <a:solidFill>
                  <a:srgbClr val="002060"/>
                </a:solidFill>
              </a:rPr>
              <a:t>».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Вместе с ней были Куликов Гаврил, Лебедев Василий и Гриша </a:t>
            </a:r>
            <a:r>
              <a:rPr lang="ru-RU" sz="2400" dirty="0" err="1" smtClean="0">
                <a:solidFill>
                  <a:srgbClr val="002060"/>
                </a:solidFill>
              </a:rPr>
              <a:t>Бельвин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На этой радиостанции передачи на эвенкийском языке вела Полина Петровна. Позже была открыта телевидение «</a:t>
            </a:r>
            <a:r>
              <a:rPr lang="ru-RU" sz="2400" dirty="0" err="1" smtClean="0">
                <a:solidFill>
                  <a:srgbClr val="002060"/>
                </a:solidFill>
              </a:rPr>
              <a:t>Геван</a:t>
            </a:r>
            <a:r>
              <a:rPr lang="ru-RU" sz="2400" dirty="0" smtClean="0">
                <a:solidFill>
                  <a:srgbClr val="002060"/>
                </a:solidFill>
              </a:rPr>
              <a:t>»,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где под наставничеством матери  Полины Петровны  начала работать дочь Ия </a:t>
            </a:r>
            <a:r>
              <a:rPr lang="ru-RU" sz="2400" dirty="0" err="1" smtClean="0">
                <a:solidFill>
                  <a:srgbClr val="002060"/>
                </a:solidFill>
              </a:rPr>
              <a:t>Багаева</a:t>
            </a:r>
            <a:r>
              <a:rPr lang="ru-RU" sz="2400" dirty="0" smtClean="0">
                <a:solidFill>
                  <a:srgbClr val="002060"/>
                </a:solidFill>
              </a:rPr>
              <a:t>. Прежде чем открыть  выбирали название передачи.  </a:t>
            </a:r>
            <a:r>
              <a:rPr lang="ru-RU" sz="2400" dirty="0" err="1" smtClean="0">
                <a:solidFill>
                  <a:srgbClr val="002060"/>
                </a:solidFill>
              </a:rPr>
              <a:t>Геван</a:t>
            </a:r>
            <a:r>
              <a:rPr lang="ru-RU" sz="2400" dirty="0" smtClean="0">
                <a:solidFill>
                  <a:srgbClr val="002060"/>
                </a:solidFill>
              </a:rPr>
              <a:t> в переводе с эвенкийского означает  – рассвет. Это название придумала Полина Петровна, из предложенных вариантов, выбрали –</a:t>
            </a:r>
            <a:r>
              <a:rPr lang="ru-RU" sz="2400" dirty="0" err="1" smtClean="0">
                <a:solidFill>
                  <a:srgbClr val="002060"/>
                </a:solidFill>
              </a:rPr>
              <a:t>Геван</a:t>
            </a:r>
            <a:r>
              <a:rPr lang="ru-RU" sz="2400" dirty="0" smtClean="0">
                <a:solidFill>
                  <a:srgbClr val="002060"/>
                </a:solidFill>
              </a:rPr>
              <a:t>, слово оказалось  звучным, красиво звучало на эвенкийском языке.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G:\IMG_1576.JPG"/>
          <p:cNvPicPr>
            <a:picLocks noChangeAspect="1" noChangeArrowheads="1"/>
          </p:cNvPicPr>
          <p:nvPr/>
        </p:nvPicPr>
        <p:blipFill>
          <a:blip r:embed="rId2" cstate="print"/>
          <a:srcRect l="11718" t="26413" r="9375"/>
          <a:stretch>
            <a:fillRect/>
          </a:stretch>
        </p:blipFill>
        <p:spPr bwMode="auto">
          <a:xfrm>
            <a:off x="5072066" y="3504998"/>
            <a:ext cx="3786214" cy="3138712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928926" y="0"/>
            <a:ext cx="578647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1991 году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согласованию с начальником УУО Кузьминой Н, П. мы открыли кочевую школу для детей оленеводов.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школа стала называться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Летняя кочевая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этноэкологическая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Олекминского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В кочевой школе начали учиться с первого класса. Тогда внучке Ане было 6 лет, Мишутке – 5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G:\IMG_1573.JPG"/>
          <p:cNvPicPr>
            <a:picLocks noChangeAspect="1" noChangeArrowheads="1"/>
          </p:cNvPicPr>
          <p:nvPr/>
        </p:nvPicPr>
        <p:blipFill>
          <a:blip r:embed="rId3" cstate="print"/>
          <a:srcRect l="20312" r="10156"/>
          <a:stretch>
            <a:fillRect/>
          </a:stretch>
        </p:blipFill>
        <p:spPr bwMode="auto">
          <a:xfrm>
            <a:off x="142844" y="214290"/>
            <a:ext cx="2571769" cy="3000396"/>
          </a:xfrm>
          <a:prstGeom prst="rect">
            <a:avLst/>
          </a:prstGeom>
          <a:noFill/>
        </p:spPr>
      </p:pic>
      <p:pic>
        <p:nvPicPr>
          <p:cNvPr id="24580" name="Picture 4" descr="G:\IMG_1579.JPG"/>
          <p:cNvPicPr>
            <a:picLocks noChangeAspect="1" noChangeArrowheads="1"/>
          </p:cNvPicPr>
          <p:nvPr/>
        </p:nvPicPr>
        <p:blipFill>
          <a:blip r:embed="rId4" cstate="print"/>
          <a:srcRect l="18750" r="6250"/>
          <a:stretch>
            <a:fillRect/>
          </a:stretch>
        </p:blipFill>
        <p:spPr bwMode="auto">
          <a:xfrm>
            <a:off x="500034" y="3500438"/>
            <a:ext cx="3357585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стадо\IMG_2619.JPG"/>
          <p:cNvPicPr>
            <a:picLocks noChangeAspect="1" noChangeArrowheads="1"/>
          </p:cNvPicPr>
          <p:nvPr/>
        </p:nvPicPr>
        <p:blipFill>
          <a:blip r:embed="rId2" cstate="print"/>
          <a:srcRect r="5781" b="15789"/>
          <a:stretch>
            <a:fillRect/>
          </a:stretch>
        </p:blipFill>
        <p:spPr bwMode="auto">
          <a:xfrm flipH="1">
            <a:off x="4786314" y="4643446"/>
            <a:ext cx="3214676" cy="2000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429684" cy="4572056"/>
          </a:xfrm>
        </p:spPr>
        <p:txBody>
          <a:bodyPr>
            <a:normAutofit fontScale="92500" lnSpcReduction="10000"/>
          </a:bodyPr>
          <a:lstStyle/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Построили школу, оборудовали класс  с доской, имелись все школьные принадлежности. Образовательную программу кочевой школы разработала сама. </a:t>
            </a: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9 часов утра начинались занятия, после обеда учащиеся помогали родителям пасти оленей. </a:t>
            </a: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с родителями и Полина Петровна осенью занимались собирательством. А мы мужчины охотой и рыболовством.   Во время работы  кочевой школы жили три семьи с детьми: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Габышевы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Мальчекитовы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Егоровы. </a:t>
            </a: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ЗамВР\Desktop\IMG10308.jpg"/>
          <p:cNvPicPr>
            <a:picLocks noChangeAspect="1" noChangeArrowheads="1"/>
          </p:cNvPicPr>
          <p:nvPr/>
        </p:nvPicPr>
        <p:blipFill>
          <a:blip r:embed="rId3" cstate="print"/>
          <a:srcRect t="20703" b="8811"/>
          <a:stretch>
            <a:fillRect/>
          </a:stretch>
        </p:blipFill>
        <p:spPr bwMode="auto">
          <a:xfrm>
            <a:off x="571472" y="4643446"/>
            <a:ext cx="292895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43182"/>
            <a:ext cx="8686800" cy="3929090"/>
          </a:xfrm>
        </p:spPr>
        <p:txBody>
          <a:bodyPr>
            <a:normAutofit lnSpcReduction="10000"/>
          </a:bodyPr>
          <a:lstStyle/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Продукты и все необходимое возил из Тяни.  Расстояние от деревни было 100 км (10 верст). </a:t>
            </a: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Летом и осенью на моторной лодке, а зимой на буране.       По окончании начальной кочевой школы учащиеся переводились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Тянскую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СОШ.  Все ученики  кочевой школы  Полины Петровны окончили    среднюю школу и поступили В ВУЗы: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H:\ \фото\DSC00509.JPG"/>
          <p:cNvPicPr>
            <a:picLocks noChangeAspect="1" noChangeArrowheads="1"/>
          </p:cNvPicPr>
          <p:nvPr/>
        </p:nvPicPr>
        <p:blipFill>
          <a:blip r:embed="rId2" cstate="print"/>
          <a:srcRect t="20703"/>
          <a:stretch>
            <a:fillRect/>
          </a:stretch>
        </p:blipFill>
        <p:spPr bwMode="auto">
          <a:xfrm>
            <a:off x="285720" y="214290"/>
            <a:ext cx="2786082" cy="2214578"/>
          </a:xfrm>
          <a:prstGeom prst="rect">
            <a:avLst/>
          </a:prstGeom>
          <a:noFill/>
        </p:spPr>
      </p:pic>
      <p:pic>
        <p:nvPicPr>
          <p:cNvPr id="5" name="Picture 2" descr="H:\ \фото_раз\IMG_2524.JPG"/>
          <p:cNvPicPr>
            <a:picLocks noChangeAspect="1" noChangeArrowheads="1"/>
          </p:cNvPicPr>
          <p:nvPr/>
        </p:nvPicPr>
        <p:blipFill>
          <a:blip r:embed="rId3" cstate="print"/>
          <a:srcRect l="54688" t="19922" r="13281" b="34375"/>
          <a:stretch>
            <a:fillRect/>
          </a:stretch>
        </p:blipFill>
        <p:spPr bwMode="auto">
          <a:xfrm>
            <a:off x="3143240" y="142852"/>
            <a:ext cx="2643174" cy="2286064"/>
          </a:xfrm>
          <a:prstGeom prst="rect">
            <a:avLst/>
          </a:prstGeom>
          <a:noFill/>
        </p:spPr>
      </p:pic>
      <p:pic>
        <p:nvPicPr>
          <p:cNvPr id="7" name="Picture 1" descr="H:\ \фото_раз\природа тяни\IMG_2367.JPG"/>
          <p:cNvPicPr>
            <a:picLocks noChangeAspect="1" noChangeArrowheads="1"/>
          </p:cNvPicPr>
          <p:nvPr/>
        </p:nvPicPr>
        <p:blipFill>
          <a:blip r:embed="rId4" cstate="print"/>
          <a:srcRect l="7031" t="25390" b="19531"/>
          <a:stretch>
            <a:fillRect/>
          </a:stretch>
        </p:blipFill>
        <p:spPr bwMode="auto">
          <a:xfrm>
            <a:off x="5929322" y="285728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G_1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071546"/>
            <a:ext cx="2571768" cy="5286412"/>
          </a:xfrm>
          <a:prstGeom prst="rect">
            <a:avLst/>
          </a:prstGeom>
          <a:noFill/>
        </p:spPr>
      </p:pic>
      <p:pic>
        <p:nvPicPr>
          <p:cNvPr id="1027" name="Picture 3" descr="H:\IMG_1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2571768" cy="5286412"/>
          </a:xfrm>
          <a:prstGeom prst="rect">
            <a:avLst/>
          </a:prstGeom>
          <a:noFill/>
        </p:spPr>
      </p:pic>
      <p:pic>
        <p:nvPicPr>
          <p:cNvPr id="1029" name="Picture 5" descr="H:\IMG_1614.JPG"/>
          <p:cNvPicPr>
            <a:picLocks noChangeAspect="1" noChangeArrowheads="1"/>
          </p:cNvPicPr>
          <p:nvPr/>
        </p:nvPicPr>
        <p:blipFill>
          <a:blip r:embed="rId4" cstate="print"/>
          <a:srcRect t="3125" b="18750"/>
          <a:stretch>
            <a:fillRect/>
          </a:stretch>
        </p:blipFill>
        <p:spPr bwMode="auto">
          <a:xfrm>
            <a:off x="5857884" y="1071546"/>
            <a:ext cx="3071834" cy="52149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571480"/>
            <a:ext cx="818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Начальные листы программы «Уроки предков»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62151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 Яковлева Аня – ЯПК № 1, по специальности «историк», преподаватель истории.    4 курс СВФУ им.М.К. </a:t>
            </a:r>
            <a:r>
              <a:rPr lang="ru-RU" dirty="0" err="1" smtClean="0">
                <a:solidFill>
                  <a:srgbClr val="002060"/>
                </a:solidFill>
              </a:rPr>
              <a:t>Аммосова</a:t>
            </a:r>
            <a:r>
              <a:rPr lang="ru-RU" dirty="0" smtClean="0">
                <a:solidFill>
                  <a:srgbClr val="002060"/>
                </a:solidFill>
              </a:rPr>
              <a:t> кафедра истории.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Габышева Марфа ЯГСХА по специальности </a:t>
            </a:r>
            <a:r>
              <a:rPr lang="ru-RU" dirty="0" err="1" smtClean="0">
                <a:solidFill>
                  <a:srgbClr val="002060"/>
                </a:solidFill>
              </a:rPr>
              <a:t>бугалтер</a:t>
            </a:r>
            <a:r>
              <a:rPr lang="ru-RU" dirty="0" smtClean="0">
                <a:solidFill>
                  <a:srgbClr val="002060"/>
                </a:solidFill>
              </a:rPr>
              <a:t> – экономист.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Габышева Антонина – ЯГУ им. </a:t>
            </a:r>
            <a:r>
              <a:rPr lang="ru-RU" dirty="0" err="1" smtClean="0">
                <a:solidFill>
                  <a:srgbClr val="002060"/>
                </a:solidFill>
              </a:rPr>
              <a:t>М.К.Аммосова</a:t>
            </a:r>
            <a:r>
              <a:rPr lang="ru-RU" dirty="0" smtClean="0">
                <a:solidFill>
                  <a:srgbClr val="002060"/>
                </a:solidFill>
              </a:rPr>
              <a:t> филологический факультет, северное отделение, учитель эвенкийского языка с правом преподавания русского языка и литературы в среднем звене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err="1" smtClean="0">
                <a:solidFill>
                  <a:srgbClr val="002060"/>
                </a:solidFill>
              </a:rPr>
              <a:t>ГабышевАникей</a:t>
            </a:r>
            <a:r>
              <a:rPr lang="ru-RU" dirty="0" smtClean="0">
                <a:solidFill>
                  <a:srgbClr val="002060"/>
                </a:solidFill>
              </a:rPr>
              <a:t> – кадровый охотник , оленевод общины «Тяня».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Кульбертинов</a:t>
            </a:r>
            <a:r>
              <a:rPr lang="ru-RU" dirty="0" smtClean="0">
                <a:solidFill>
                  <a:srgbClr val="002060"/>
                </a:solidFill>
              </a:rPr>
              <a:t> Виталий – работает в МКОУ «</a:t>
            </a:r>
            <a:r>
              <a:rPr lang="ru-RU" dirty="0" err="1" smtClean="0">
                <a:solidFill>
                  <a:srgbClr val="002060"/>
                </a:solidFill>
              </a:rPr>
              <a:t>Тянская</a:t>
            </a:r>
            <a:r>
              <a:rPr lang="ru-RU" dirty="0" smtClean="0">
                <a:solidFill>
                  <a:srgbClr val="002060"/>
                </a:solidFill>
              </a:rPr>
              <a:t> СОШ </a:t>
            </a:r>
            <a:r>
              <a:rPr lang="ru-RU" dirty="0" err="1" smtClean="0">
                <a:solidFill>
                  <a:srgbClr val="002060"/>
                </a:solidFill>
              </a:rPr>
              <a:t>им.И.Н.Кульбертинова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Егоров Ярослав и Егоров Юлиан – студенты 3 курса  СВФУ им. </a:t>
            </a:r>
            <a:r>
              <a:rPr lang="ru-RU" dirty="0" err="1" smtClean="0">
                <a:solidFill>
                  <a:srgbClr val="002060"/>
                </a:solidFill>
              </a:rPr>
              <a:t>М.К.Аммосова</a:t>
            </a:r>
            <a:r>
              <a:rPr lang="ru-RU" dirty="0" smtClean="0">
                <a:solidFill>
                  <a:srgbClr val="002060"/>
                </a:solidFill>
              </a:rPr>
              <a:t> филологический факультет, северное отделение.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42942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4200" dirty="0" smtClean="0">
                <a:solidFill>
                  <a:srgbClr val="002060"/>
                </a:solidFill>
              </a:rPr>
              <a:t>         Сотрудники сектора северной филологии также вели общественную работу по пропаганде родного языка и литературы. Они являются основателями радиопередачи «</a:t>
            </a:r>
            <a:r>
              <a:rPr lang="ru-RU" sz="4200" dirty="0" err="1" smtClean="0">
                <a:solidFill>
                  <a:srgbClr val="002060"/>
                </a:solidFill>
              </a:rPr>
              <a:t>Геван</a:t>
            </a:r>
            <a:r>
              <a:rPr lang="ru-RU" sz="4200" dirty="0" smtClean="0">
                <a:solidFill>
                  <a:srgbClr val="002060"/>
                </a:solidFill>
              </a:rPr>
              <a:t>» на эвенском, эвенкийском, юкагирском, чукотском языках. На эвенском языке передачу вел В.Д. Лебедев, первый ученый из эвенов; на юкагирском – Г.Н. </a:t>
            </a:r>
            <a:r>
              <a:rPr lang="ru-RU" sz="4200" dirty="0" err="1" smtClean="0">
                <a:solidFill>
                  <a:srgbClr val="002060"/>
                </a:solidFill>
              </a:rPr>
              <a:t>Курилов-Улуро-Адо</a:t>
            </a:r>
            <a:r>
              <a:rPr lang="ru-RU" sz="4200" dirty="0" smtClean="0">
                <a:solidFill>
                  <a:srgbClr val="002060"/>
                </a:solidFill>
              </a:rPr>
              <a:t>, первый ученый-юкагир; на чукотском Г. </a:t>
            </a:r>
            <a:r>
              <a:rPr lang="ru-RU" sz="4200" dirty="0" err="1" smtClean="0">
                <a:solidFill>
                  <a:srgbClr val="002060"/>
                </a:solidFill>
              </a:rPr>
              <a:t>Вельвин</a:t>
            </a:r>
            <a:r>
              <a:rPr lang="ru-RU" sz="4200" dirty="0" smtClean="0">
                <a:solidFill>
                  <a:srgbClr val="002060"/>
                </a:solidFill>
              </a:rPr>
              <a:t> – </a:t>
            </a:r>
            <a:r>
              <a:rPr lang="ru-RU" sz="4200" dirty="0" err="1" smtClean="0">
                <a:solidFill>
                  <a:srgbClr val="002060"/>
                </a:solidFill>
              </a:rPr>
              <a:t>Григор</a:t>
            </a:r>
            <a:r>
              <a:rPr lang="ru-RU" sz="4200" dirty="0" smtClean="0">
                <a:solidFill>
                  <a:srgbClr val="002060"/>
                </a:solidFill>
              </a:rPr>
              <a:t> </a:t>
            </a:r>
            <a:r>
              <a:rPr lang="ru-RU" sz="4200" dirty="0" err="1" smtClean="0">
                <a:solidFill>
                  <a:srgbClr val="002060"/>
                </a:solidFill>
              </a:rPr>
              <a:t>Пуро</a:t>
            </a:r>
            <a:r>
              <a:rPr lang="ru-RU" sz="4200" dirty="0" smtClean="0">
                <a:solidFill>
                  <a:srgbClr val="002060"/>
                </a:solidFill>
              </a:rPr>
              <a:t>, чукотский поэт; на эвенкийском – Полина Петровна. Они написали говорящую книгу на родных языках, собрали фольклорные материалы, исследовали социальное развитие жизни и быта коренных малочисленных народов Севера, разработали радио-уроки родного языка, оставили неоценимый клад для потомков, который хранится в архиве радиовещания. </a:t>
            </a:r>
          </a:p>
          <a:p>
            <a:pPr algn="just">
              <a:buNone/>
            </a:pPr>
            <a:r>
              <a:rPr lang="ru-RU" sz="4200" dirty="0" smtClean="0">
                <a:solidFill>
                  <a:srgbClr val="002060"/>
                </a:solidFill>
              </a:rPr>
              <a:t>      В 70-х гг. сбором фольклора эвенков </a:t>
            </a:r>
            <a:r>
              <a:rPr lang="ru-RU" sz="4200" dirty="0" err="1" smtClean="0">
                <a:solidFill>
                  <a:srgbClr val="002060"/>
                </a:solidFill>
              </a:rPr>
              <a:t>Олёкмы</a:t>
            </a:r>
            <a:r>
              <a:rPr lang="ru-RU" sz="4200" dirty="0" smtClean="0">
                <a:solidFill>
                  <a:srgbClr val="002060"/>
                </a:solidFill>
              </a:rPr>
              <a:t> системно занималась П.П. </a:t>
            </a:r>
            <a:r>
              <a:rPr lang="ru-RU" sz="4200" dirty="0" err="1" smtClean="0">
                <a:solidFill>
                  <a:srgbClr val="002060"/>
                </a:solidFill>
              </a:rPr>
              <a:t>Багаева</a:t>
            </a:r>
            <a:r>
              <a:rPr lang="ru-RU" sz="4200" dirty="0" smtClean="0">
                <a:solidFill>
                  <a:srgbClr val="002060"/>
                </a:solidFill>
              </a:rPr>
              <a:t>.      Исследователем собран большой объем фольклорного материала различных жанров фольклора, который хранится в архиве и еще не опубликован.</a:t>
            </a:r>
          </a:p>
          <a:p>
            <a:pPr algn="just">
              <a:buNone/>
            </a:pPr>
            <a:r>
              <a:rPr lang="ru-RU" sz="4200" dirty="0" smtClean="0">
                <a:solidFill>
                  <a:srgbClr val="002060"/>
                </a:solidFill>
              </a:rPr>
              <a:t>      П.П. </a:t>
            </a:r>
            <a:r>
              <a:rPr lang="ru-RU" sz="4200" dirty="0" err="1" smtClean="0">
                <a:solidFill>
                  <a:srgbClr val="002060"/>
                </a:solidFill>
              </a:rPr>
              <a:t>Багаевой</a:t>
            </a:r>
            <a:r>
              <a:rPr lang="ru-RU" sz="4200" dirty="0" smtClean="0">
                <a:solidFill>
                  <a:srgbClr val="002060"/>
                </a:solidFill>
              </a:rPr>
              <a:t> было записано немало преданий и мифов от своих </a:t>
            </a:r>
            <a:r>
              <a:rPr lang="ru-RU" sz="4200" dirty="0" err="1" smtClean="0">
                <a:solidFill>
                  <a:srgbClr val="002060"/>
                </a:solidFill>
              </a:rPr>
              <a:t>земляков-олекминцев</a:t>
            </a:r>
            <a:r>
              <a:rPr lang="ru-RU" sz="4200" dirty="0" smtClean="0">
                <a:solidFill>
                  <a:srgbClr val="002060"/>
                </a:solidFill>
              </a:rPr>
              <a:t>.    Результаты добросовестного труда П.П. </a:t>
            </a:r>
            <a:r>
              <a:rPr lang="ru-RU" sz="4200" dirty="0" err="1" smtClean="0">
                <a:solidFill>
                  <a:srgbClr val="002060"/>
                </a:solidFill>
              </a:rPr>
              <a:t>Багаевой</a:t>
            </a:r>
            <a:r>
              <a:rPr lang="ru-RU" sz="4200" dirty="0" smtClean="0">
                <a:solidFill>
                  <a:srgbClr val="002060"/>
                </a:solidFill>
              </a:rPr>
              <a:t> (тексты записаны в письменном виде, без применения записывающих устройств) в настоящее время хранятся в научном архиве Якутского научного центра [АЯНЦ, ф. 5, оп.14, ед.хр. 178].</a:t>
            </a:r>
          </a:p>
          <a:p>
            <a:pPr algn="r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       </a:t>
            </a:r>
            <a:r>
              <a:rPr lang="ru-RU" sz="4200" b="1" dirty="0" err="1" smtClean="0">
                <a:solidFill>
                  <a:srgbClr val="002060"/>
                </a:solidFill>
              </a:rPr>
              <a:t>У.П.Тарабукина</a:t>
            </a:r>
            <a:r>
              <a:rPr lang="ru-RU" sz="4200" b="1" dirty="0" smtClean="0">
                <a:solidFill>
                  <a:srgbClr val="002060"/>
                </a:solidFill>
              </a:rPr>
              <a:t>,  с.н.с. ФГНУ НИИ НШ РС(Я)» </a:t>
            </a:r>
            <a:br>
              <a:rPr lang="ru-RU" sz="4200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sz="2100" b="1" dirty="0" err="1" smtClean="0">
                <a:solidFill>
                  <a:srgbClr val="002060"/>
                </a:solidFill>
              </a:rPr>
              <a:t>Вангуева</a:t>
            </a:r>
            <a:r>
              <a:rPr lang="ru-RU" sz="2100" b="1" dirty="0" smtClean="0">
                <a:solidFill>
                  <a:srgbClr val="002060"/>
                </a:solidFill>
              </a:rPr>
              <a:t>  Любовь Алексеевна – учитель </a:t>
            </a:r>
            <a:endParaRPr lang="ru-RU" sz="2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    </a:t>
            </a:r>
            <a:r>
              <a:rPr lang="ru-RU" sz="2100" b="1" dirty="0" err="1" smtClean="0">
                <a:solidFill>
                  <a:srgbClr val="002060"/>
                </a:solidFill>
              </a:rPr>
              <a:t>Ямало</a:t>
            </a:r>
            <a:r>
              <a:rPr lang="ru-RU" sz="2100" b="1" dirty="0" smtClean="0">
                <a:solidFill>
                  <a:srgbClr val="002060"/>
                </a:solidFill>
              </a:rPr>
              <a:t>- Ненецкий  АО</a:t>
            </a:r>
            <a:endParaRPr lang="ru-RU" sz="2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В жизни каждого человека есть учитель. Многим </a:t>
            </a:r>
            <a:r>
              <a:rPr lang="ru-RU" dirty="0" err="1" smtClean="0">
                <a:solidFill>
                  <a:srgbClr val="002060"/>
                </a:solidFill>
              </a:rPr>
              <a:t>тянским</a:t>
            </a:r>
            <a:r>
              <a:rPr lang="ru-RU" dirty="0" smtClean="0">
                <a:solidFill>
                  <a:srgbClr val="002060"/>
                </a:solidFill>
              </a:rPr>
              <a:t>  таким учителем была Полина Петровна </a:t>
            </a:r>
            <a:r>
              <a:rPr lang="ru-RU" dirty="0" err="1" smtClean="0">
                <a:solidFill>
                  <a:srgbClr val="002060"/>
                </a:solidFill>
              </a:rPr>
              <a:t>Багаева</a:t>
            </a:r>
            <a:r>
              <a:rPr lang="ru-RU" dirty="0" smtClean="0">
                <a:solidFill>
                  <a:srgbClr val="002060"/>
                </a:solidFill>
              </a:rPr>
              <a:t> (Анастахова). Она давала не только качественные знания им, но и вложила в них ростки доброго отношения ко всему. Мне с ней посчастливилось получить образование в пединституте имени А.И. Герцена в Ленинграде. Нам институт является кузницей педагогических кадров. Он дал нам прочные знания по педагогике, которых мы применяли впоследствии в своей работе.   Полина Петровна </a:t>
            </a:r>
            <a:r>
              <a:rPr lang="ru-RU" dirty="0" err="1" smtClean="0">
                <a:solidFill>
                  <a:srgbClr val="002060"/>
                </a:solidFill>
              </a:rPr>
              <a:t>Багаева</a:t>
            </a:r>
            <a:r>
              <a:rPr lang="ru-RU" dirty="0" smtClean="0">
                <a:solidFill>
                  <a:srgbClr val="002060"/>
                </a:solidFill>
              </a:rPr>
              <a:t>  работала в родной  деревне в школе, умело преподавала. Высокий профессионализм, ответственность были присущи Полине Петровне. Да и в обычной жизни добрый с открытой душой человек.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77318" cy="600079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 smtClean="0"/>
              <a:t>Заключение</a:t>
            </a:r>
          </a:p>
          <a:p>
            <a:r>
              <a:rPr lang="ru-RU" sz="7200" dirty="0" smtClean="0"/>
              <a:t>Таким образом, на основе проведенного исследования можно сделать следующие выводы:</a:t>
            </a:r>
          </a:p>
          <a:p>
            <a:r>
              <a:rPr lang="ru-RU" sz="7200" dirty="0" smtClean="0"/>
              <a:t> Результатом проведенной работы стало изучение  биографии своей бабушки и выявление  ее вклада в развитие эвенкийского языка:</a:t>
            </a:r>
          </a:p>
          <a:p>
            <a:r>
              <a:rPr lang="ru-RU" sz="7200" dirty="0" smtClean="0"/>
              <a:t>собран большой объем фольклорного материала различных жанров фольклора, который хранится в архиве и еще не опубликован.</a:t>
            </a:r>
          </a:p>
          <a:p>
            <a:r>
              <a:rPr lang="ru-RU" sz="7200" dirty="0" smtClean="0"/>
              <a:t>было записано немало преданий и мифов от своих </a:t>
            </a:r>
            <a:r>
              <a:rPr lang="ru-RU" sz="7200" dirty="0" err="1" smtClean="0"/>
              <a:t>земляков-олекминцев</a:t>
            </a:r>
            <a:r>
              <a:rPr lang="ru-RU" sz="7200" dirty="0" smtClean="0"/>
              <a:t>.    Результаты добросовестного труда П.П. </a:t>
            </a:r>
            <a:r>
              <a:rPr lang="ru-RU" sz="7200" dirty="0" err="1" smtClean="0"/>
              <a:t>Багаевой</a:t>
            </a:r>
            <a:r>
              <a:rPr lang="ru-RU" sz="7200" dirty="0" smtClean="0"/>
              <a:t> (тексты записаны в письменном виде, без применения записывающих устройств) в настоящее время хранятся в научном архиве Якутского научного центра [АЯНЦ, ф. 5, оп.14, ед.хр. 178].</a:t>
            </a:r>
          </a:p>
          <a:p>
            <a:r>
              <a:rPr lang="ru-RU" sz="7200" dirty="0" smtClean="0"/>
              <a:t>Известно, что народ, не имеющий прошлого, не имеет и будущего. Современная молодежь очень плохо знает свои корни, свою историю. На это всем нам стоит обратить внимание, особенно если мы хотим иметь достойное будущее!</a:t>
            </a:r>
          </a:p>
          <a:p>
            <a:r>
              <a:rPr lang="ru-RU" sz="7200" dirty="0" smtClean="0"/>
              <a:t>    Живя в современном обществе и размышляя о том, чей ты потомок, не стоит забывать, что Историю делали простые люди, и о том, что в памяти народа бережно хранятся благородство и милосердие. Это дает нам все основания гордиться своей родословной и не забывать, а изучать ее более глубоко. </a:t>
            </a:r>
          </a:p>
          <a:p>
            <a:r>
              <a:rPr lang="ru-RU" sz="7200" dirty="0" smtClean="0"/>
              <a:t>Для меня же, эта работа была очень важна, ведь мне удалось прикоснуться к прошлому моей семьи , и на этом примере я буду воспитывать своих будущих детей. Хочется думать, что последующие поколения будут относиться бережно, с интересом и гордостью к родословной своей семьи.</a:t>
            </a:r>
          </a:p>
          <a:p>
            <a:r>
              <a:rPr lang="ru-RU" sz="7200" dirty="0" smtClean="0"/>
              <a:t> </a:t>
            </a:r>
          </a:p>
          <a:p>
            <a:pPr algn="just">
              <a:buNone/>
            </a:pP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14282" y="-285776"/>
            <a:ext cx="8715436" cy="7143776"/>
          </a:xfrm>
          <a:prstGeom prst="horizontalScroll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биография своей бабушки и выявить  ее вклад в развитие эвенкийского языка.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ходе исследования были поставлены следующие задачи: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 документы из семейного  архива моей бабушки -свидетельства о рождении, письма, грамоты и другие источники.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собранных мною данных вывить ее вклад в развитие эвенкийского языка.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3143248"/>
            <a:ext cx="88842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B0F0"/>
                </a:solidFill>
              </a:rPr>
              <a:t>Спасибо</a:t>
            </a:r>
          </a:p>
          <a:p>
            <a:pPr algn="ctr"/>
            <a:r>
              <a:rPr lang="ru-RU" sz="6600" dirty="0" smtClean="0">
                <a:solidFill>
                  <a:srgbClr val="00B0F0"/>
                </a:solidFill>
              </a:rPr>
              <a:t> за </a:t>
            </a:r>
          </a:p>
          <a:p>
            <a:pPr algn="ctr"/>
            <a:r>
              <a:rPr lang="ru-RU" sz="6600" dirty="0" smtClean="0">
                <a:solidFill>
                  <a:srgbClr val="00B0F0"/>
                </a:solidFill>
              </a:rPr>
              <a:t>внимание.</a:t>
            </a:r>
            <a:endParaRPr lang="ru-RU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Актуальность</a:t>
            </a:r>
            <a:r>
              <a:rPr lang="ru-RU" sz="2400" dirty="0" smtClean="0">
                <a:solidFill>
                  <a:srgbClr val="0070C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исследовательской работы состоит в том, что недостаточно документальных источников для составления полной и достоверной информации о бабушке некоторые факты известны только со слов  моих родителей, дедушки,  коллег, друзей и  учеников моей бабушки.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ОБЪЕКТОМ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данной исследовательской работы является  биография, </a:t>
            </a:r>
            <a:r>
              <a:rPr lang="ru-RU" sz="2400" dirty="0" smtClean="0">
                <a:solidFill>
                  <a:srgbClr val="0070C0"/>
                </a:solidFill>
              </a:rPr>
              <a:t>предметом –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изучение конкретных фактов из жизни моей бабушки  </a:t>
            </a:r>
            <a:r>
              <a:rPr lang="ru-RU" sz="2400" dirty="0" err="1" smtClean="0">
                <a:solidFill>
                  <a:srgbClr val="002060"/>
                </a:solidFill>
              </a:rPr>
              <a:t>Багаевой</a:t>
            </a:r>
            <a:r>
              <a:rPr lang="ru-RU" sz="2400" dirty="0" smtClean="0">
                <a:solidFill>
                  <a:srgbClr val="002060"/>
                </a:solidFill>
              </a:rPr>
              <a:t> П.П..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ПРАКТИЧЕСКАЯ ЗНАЧИМОСТЬ</a:t>
            </a:r>
            <a:r>
              <a:rPr lang="ru-RU" sz="2400" dirty="0" smtClean="0">
                <a:solidFill>
                  <a:srgbClr val="0070C0"/>
                </a:solidFill>
              </a:rPr>
              <a:t>   </a:t>
            </a:r>
            <a:r>
              <a:rPr lang="ru-RU" sz="2400" dirty="0" smtClean="0">
                <a:solidFill>
                  <a:srgbClr val="002060"/>
                </a:solidFill>
              </a:rPr>
              <a:t>работы состоит в воспитании уважения к предшествующим поколениям и их традициям.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Метод исследования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r>
              <a:rPr lang="ru-RU" sz="2400" dirty="0" smtClean="0">
                <a:solidFill>
                  <a:srgbClr val="002060"/>
                </a:solidFill>
              </a:rPr>
              <a:t>  Сбор информации и знакомство с биографией, переписка с друзьями, коллегами и  учениками. 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Users\BDM\Pictures\115___11\IMG_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643314"/>
            <a:ext cx="3500462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D:\Users\BDM\Pictures\115___11\IMG_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86124"/>
            <a:ext cx="321471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71670" y="142852"/>
            <a:ext cx="5286412" cy="285752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>
                <a:solidFill>
                  <a:srgbClr val="00B0F0"/>
                </a:solidFill>
              </a:rPr>
              <a:t>Багаева</a:t>
            </a:r>
            <a:r>
              <a:rPr lang="ru-RU" sz="2000" dirty="0" smtClean="0">
                <a:solidFill>
                  <a:srgbClr val="00B0F0"/>
                </a:solidFill>
              </a:rPr>
              <a:t> Полина Петровна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857488" y="428604"/>
            <a:ext cx="6143668" cy="378621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Родилась 7 февраля  1944 года в селе Тяня. Отец- 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Анастахов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Петр Егорович из рода «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Эгдэрэ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мать- - 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Дивдевилова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Мария Кирилловна. из рода «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Нанагир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 В 1956 году с отличием окончила 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Тянскую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начальную школу. В 1962 году Полина Петровна окончила среднюю школу г. </a:t>
            </a:r>
            <a:r>
              <a:rPr lang="ru-RU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Олекминска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поступила на историко-филологический факультет Ленинградского педагогического института имени А.И. Герцена. В 1969 году при ИЯЛИ ЯФ СО АН был открыт сектор северной филологии, бабушку Полину Петровну пригласили туда сотрудником. </a:t>
            </a:r>
            <a:b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1991 году по приказу Министерства образования Полина Петровна была переведена преподавателем эвенкийского языка и литературы, методики их преподавания в ЯПУ-1 и ЯПУ-2.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D:\Users\BDM\Pictures\115___11\IMG_01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20374" r="18071"/>
          <a:stretch>
            <a:fillRect/>
          </a:stretch>
        </p:blipFill>
        <p:spPr bwMode="auto">
          <a:xfrm>
            <a:off x="285720" y="285728"/>
            <a:ext cx="2494749" cy="2791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D:\Users\BDM\Pictures\115___11\IMG_0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500570"/>
            <a:ext cx="3000396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86800" cy="28575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Научные Труды моей бабушки Полины Петровны </a:t>
            </a:r>
            <a:r>
              <a:rPr lang="ru-RU" sz="2000" dirty="0" err="1" smtClean="0">
                <a:solidFill>
                  <a:srgbClr val="FF0000"/>
                </a:solidFill>
              </a:rPr>
              <a:t>Багаевой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500042"/>
          <a:ext cx="9144000" cy="65100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Опубликованы статьи: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«О некоторых социолого-лингвистических наблюдениях в языке </a:t>
                      </a:r>
                      <a:r>
                        <a:rPr lang="ru-RU" sz="1400" b="0" dirty="0" err="1">
                          <a:latin typeface="Times New Roman" pitchFamily="18" charset="0"/>
                          <a:cs typeface="Times New Roman" pitchFamily="18" charset="0"/>
                        </a:rPr>
                        <a:t>алданских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эвенков» (по материалам социолого-лингвистической экспедиции в 1969 г.);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«Дериваты образных слов эвенкийского языка»,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«Лексико-семантическая характеристика образных слов эвенкийского языка»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    «Образные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слова эвенкийского языка»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Экспедиции по сбору лингвистических и фольклорных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материалов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алданских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киндигирских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тянских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эвенков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 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Эвенкийском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национальном округе 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Красноярского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 пропагандой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родного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языка.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70-е годы сбор фольклора эвенков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Олёкмы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в секторе северной филологии Института эвенкийского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языка, 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литературы и истории СО АН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СССР.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Предания и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мифы эвенков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Олекминского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района. Тексты записаны в рукописном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виде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без применения записывающих устройств, в настоящее время хранятся в научном архиве Якутского научного центре.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1979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- 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Тянская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средняя школа подготовительный класс, где дети начали изучать родной язык, в дальнейшем довели до 11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Таблицы по грамматике эвенкийского языка с 1 по 11 класс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Картинный словарь для 1 класса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 разговорных видео - уроков для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невладеющих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языком.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Программа и методика преподавания эвенкийского языка и литературы 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педучилищах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«Азбука в стихах» на родном эвенкийском языке для кочевой школы, перевела на родной язык.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«Звери и птицы Якутии» (автор-Васильев) и русские народные сказки для внеклассного чтения в начальных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классах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Перевод на эвенкийский язык книги С.Д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Сигаева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Амикан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удялин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».   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Ее студенты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работают в национальных школах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Олекминского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Оленёкского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Алданского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Усть-Майского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Жиганского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улусов РС(Я).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5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Избрана делегатом 1 съезда малочисленных народов Севера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г. Москва.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1990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- Звание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«Отличник народного просвещения РСФСР».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\Рабочий стол\стадо\IMG_2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8604"/>
            <a:ext cx="2786050" cy="3500462"/>
          </a:xfrm>
          <a:prstGeom prst="cube">
            <a:avLst>
              <a:gd name="adj" fmla="val 24205"/>
            </a:avLst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4000480"/>
            <a:ext cx="4429124" cy="285752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5929354" cy="563231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Моя бабушка Полина Петровна </a:t>
            </a:r>
            <a:r>
              <a:rPr lang="ru-RU" sz="2400" dirty="0" err="1" smtClean="0">
                <a:solidFill>
                  <a:srgbClr val="00B0F0"/>
                </a:solidFill>
              </a:rPr>
              <a:t>Багаева</a:t>
            </a:r>
            <a:r>
              <a:rPr lang="ru-RU" sz="2400" dirty="0" smtClean="0">
                <a:solidFill>
                  <a:srgbClr val="00B0F0"/>
                </a:solidFill>
              </a:rPr>
              <a:t> (Анастахова)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 родилась 7 февраля 1944 года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 в эвенкийском селе Тяня 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Олекминского</a:t>
            </a:r>
            <a:r>
              <a:rPr lang="ru-RU" sz="2400" dirty="0" smtClean="0">
                <a:solidFill>
                  <a:srgbClr val="00B0F0"/>
                </a:solidFill>
              </a:rPr>
              <a:t> района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 в семье кочевого охотника-оленевода</a:t>
            </a:r>
            <a:r>
              <a:rPr lang="ru-RU" sz="2400" dirty="0" smtClean="0">
                <a:solidFill>
                  <a:srgbClr val="002060"/>
                </a:solidFill>
              </a:rPr>
              <a:t>.    Отец  -  </a:t>
            </a:r>
            <a:r>
              <a:rPr lang="ru-RU" sz="2400" dirty="0" err="1" smtClean="0">
                <a:solidFill>
                  <a:srgbClr val="002060"/>
                </a:solidFill>
              </a:rPr>
              <a:t>Анастахов</a:t>
            </a:r>
            <a:r>
              <a:rPr lang="ru-RU" sz="2400" dirty="0" smtClean="0">
                <a:solidFill>
                  <a:srgbClr val="002060"/>
                </a:solidFill>
              </a:rPr>
              <a:t> Петр Егорович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был представителем эвенкийского рода </a:t>
            </a:r>
            <a:r>
              <a:rPr lang="ru-RU" sz="2400" dirty="0" err="1" smtClean="0">
                <a:solidFill>
                  <a:srgbClr val="002060"/>
                </a:solidFill>
              </a:rPr>
              <a:t>Эгдэрэ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Мать-   Дивдевилова Мария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Кирилловна из рода  </a:t>
            </a:r>
            <a:r>
              <a:rPr lang="ru-RU" sz="2400" dirty="0" err="1" smtClean="0">
                <a:solidFill>
                  <a:srgbClr val="002060"/>
                </a:solidFill>
              </a:rPr>
              <a:t>Чакагир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В детстве до поступления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школу  она кочевала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 родителями по бескрайним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просторам </a:t>
            </a:r>
            <a:r>
              <a:rPr lang="ru-RU" sz="2400" dirty="0" err="1" smtClean="0">
                <a:solidFill>
                  <a:srgbClr val="002060"/>
                </a:solidFill>
              </a:rPr>
              <a:t>тянской</a:t>
            </a:r>
            <a:r>
              <a:rPr lang="ru-RU" sz="2400" dirty="0" smtClean="0">
                <a:solidFill>
                  <a:srgbClr val="002060"/>
                </a:solidFill>
              </a:rPr>
              <a:t>  тайги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4"/>
          <p:cNvPicPr>
            <a:picLocks noChangeAspect="1" noChangeArrowheads="1"/>
          </p:cNvPicPr>
          <p:nvPr/>
        </p:nvPicPr>
        <p:blipFill>
          <a:blip r:embed="rId2" cstate="print"/>
          <a:srcRect t="19048" r="24999" b="16666"/>
          <a:stretch>
            <a:fillRect/>
          </a:stretch>
        </p:blipFill>
        <p:spPr bwMode="auto">
          <a:xfrm>
            <a:off x="0" y="2643182"/>
            <a:ext cx="3000364" cy="2286016"/>
          </a:xfrm>
          <a:prstGeom prst="rect">
            <a:avLst/>
          </a:prstGeom>
          <a:noFill/>
        </p:spPr>
      </p:pic>
      <p:pic>
        <p:nvPicPr>
          <p:cNvPr id="7" name="Picture 4" descr="SDC11942"/>
          <p:cNvPicPr>
            <a:picLocks noChangeAspect="1" noChangeArrowheads="1"/>
          </p:cNvPicPr>
          <p:nvPr/>
        </p:nvPicPr>
        <p:blipFill>
          <a:blip r:embed="rId3" cstate="print"/>
          <a:srcRect l="18749" t="17708" b="21875"/>
          <a:stretch>
            <a:fillRect/>
          </a:stretch>
        </p:blipFill>
        <p:spPr bwMode="auto">
          <a:xfrm>
            <a:off x="0" y="4786322"/>
            <a:ext cx="3000364" cy="20716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28926" y="285729"/>
            <a:ext cx="59293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  Еще маленькой девочкой  ходила с отцом на охоту, изучая извилистые тропы зверей, их повадки, помогала матери по хозяйству, научилась обрабатывать шкуры и мех, умело плести, шить одежду, вышивать бисером. Она воспитывалась на обычаях и традициях, на «одё».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Экстремальные условия кочевой жизни, охота, неразрывная связь с оленем воспитали в ней такие качества как выносливость, бережное отношение к окружающему миру.   Она училась на родном эвенкийском языке, и поэтому учеба давалась ей легко.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121" name="Picture 1" descr="H:\ \фото_раз\DSCF1701.JPG"/>
          <p:cNvPicPr>
            <a:picLocks noChangeAspect="1" noChangeArrowheads="1"/>
          </p:cNvPicPr>
          <p:nvPr/>
        </p:nvPicPr>
        <p:blipFill>
          <a:blip r:embed="rId4" cstate="print"/>
          <a:srcRect l="39062" b="31944"/>
          <a:stretch>
            <a:fillRect/>
          </a:stretch>
        </p:blipFill>
        <p:spPr bwMode="auto">
          <a:xfrm>
            <a:off x="0" y="0"/>
            <a:ext cx="3000364" cy="2643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IMG_1568.JPG"/>
          <p:cNvPicPr>
            <a:picLocks noChangeAspect="1" noChangeArrowheads="1"/>
          </p:cNvPicPr>
          <p:nvPr/>
        </p:nvPicPr>
        <p:blipFill>
          <a:blip r:embed="rId2" cstate="print"/>
          <a:srcRect t="3125"/>
          <a:stretch>
            <a:fillRect/>
          </a:stretch>
        </p:blipFill>
        <p:spPr bwMode="auto">
          <a:xfrm>
            <a:off x="214282" y="3286124"/>
            <a:ext cx="2714644" cy="3286148"/>
          </a:xfrm>
          <a:prstGeom prst="rect">
            <a:avLst/>
          </a:prstGeom>
          <a:noFill/>
        </p:spPr>
      </p:pic>
      <p:pic>
        <p:nvPicPr>
          <p:cNvPr id="13" name="Picture 2" descr="C:\Documents and Settings\Admin\Мои документы\Мои рисунки\клавдия Иннокеньтьевна\SWScan00048.bmp"/>
          <p:cNvPicPr>
            <a:picLocks noChangeAspect="1" noChangeArrowheads="1"/>
          </p:cNvPicPr>
          <p:nvPr/>
        </p:nvPicPr>
        <p:blipFill>
          <a:blip r:embed="rId3" cstate="print"/>
          <a:srcRect r="77049" b="64045"/>
          <a:stretch>
            <a:fillRect/>
          </a:stretch>
        </p:blipFill>
        <p:spPr bwMode="auto">
          <a:xfrm>
            <a:off x="214313" y="214313"/>
            <a:ext cx="2714613" cy="300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071802" y="357166"/>
            <a:ext cx="55721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1962 году  моя бабушка Полина Петровна окончила среднюю школу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г. </a:t>
            </a:r>
            <a:r>
              <a:rPr lang="ru-RU" sz="2400" dirty="0" err="1" smtClean="0">
                <a:solidFill>
                  <a:srgbClr val="002060"/>
                </a:solidFill>
              </a:rPr>
              <a:t>Олекминска</a:t>
            </a:r>
            <a:r>
              <a:rPr lang="ru-RU" sz="2400" dirty="0" smtClean="0">
                <a:solidFill>
                  <a:srgbClr val="002060"/>
                </a:solidFill>
              </a:rPr>
              <a:t> и поступила на историко-филологический факультет Ленинградского педагогического института имени А.И. Герцена. 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 ее  и дедушкиным рассказам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Ей посчастливилось слушать лекции  </a:t>
            </a:r>
            <a:r>
              <a:rPr lang="ru-RU" sz="2400" dirty="0" err="1" smtClean="0">
                <a:solidFill>
                  <a:srgbClr val="002060"/>
                </a:solidFill>
              </a:rPr>
              <a:t>этнографа-тунгусоведа</a:t>
            </a:r>
            <a:r>
              <a:rPr lang="ru-RU" sz="2400" dirty="0" smtClean="0">
                <a:solidFill>
                  <a:srgbClr val="002060"/>
                </a:solidFill>
              </a:rPr>
              <a:t>, лингвиста с мировым именем </a:t>
            </a:r>
            <a:r>
              <a:rPr lang="ru-RU" sz="2400" dirty="0" err="1" smtClean="0">
                <a:solidFill>
                  <a:srgbClr val="002060"/>
                </a:solidFill>
              </a:rPr>
              <a:t>Глафиры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Макарьевны</a:t>
            </a:r>
            <a:r>
              <a:rPr lang="ru-RU" sz="2400" dirty="0" smtClean="0">
                <a:solidFill>
                  <a:srgbClr val="002060"/>
                </a:solidFill>
              </a:rPr>
              <a:t> Василевич, общаться с </a:t>
            </a:r>
            <a:r>
              <a:rPr lang="ru-RU" sz="2400" dirty="0" err="1" smtClean="0">
                <a:solidFill>
                  <a:srgbClr val="002060"/>
                </a:solidFill>
              </a:rPr>
              <a:t>учеными-североведами</a:t>
            </a:r>
            <a:r>
              <a:rPr lang="ru-RU" sz="2400" dirty="0" smtClean="0">
                <a:solidFill>
                  <a:srgbClr val="002060"/>
                </a:solidFill>
              </a:rPr>
              <a:t>  В.И. </a:t>
            </a:r>
            <a:r>
              <a:rPr lang="ru-RU" sz="2400" dirty="0" err="1" smtClean="0">
                <a:solidFill>
                  <a:srgbClr val="002060"/>
                </a:solidFill>
              </a:rPr>
              <a:t>Цинциус</a:t>
            </a:r>
            <a:r>
              <a:rPr lang="ru-RU" sz="2400" dirty="0" smtClean="0">
                <a:solidFill>
                  <a:srgbClr val="002060"/>
                </a:solidFill>
              </a:rPr>
              <a:t>, М.Г. Воскобойников, Н.И. Гладкова, Л.В. Беликов, В.А. Аврорин, Е.П. Лебедева, А.Ф. </a:t>
            </a:r>
            <a:r>
              <a:rPr lang="ru-RU" sz="2400" dirty="0" err="1" smtClean="0">
                <a:solidFill>
                  <a:srgbClr val="002060"/>
                </a:solidFill>
              </a:rPr>
              <a:t>Бойцова</a:t>
            </a:r>
            <a:r>
              <a:rPr lang="ru-RU" sz="2400" dirty="0" smtClean="0">
                <a:solidFill>
                  <a:srgbClr val="002060"/>
                </a:solidFill>
              </a:rPr>
              <a:t> и т.д.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IMG_1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85926"/>
            <a:ext cx="3000396" cy="3140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929718" cy="65248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      В 1969 году при ИЯЛИ ЯФ СО АН был открыт сектор северной филологии, бабушку Полину Петровну пригласили туда сотрудником.     В секторе она работала вместе с А.Н. </a:t>
            </a:r>
            <a:r>
              <a:rPr lang="ru-RU" sz="2000" dirty="0" err="1" smtClean="0">
                <a:solidFill>
                  <a:srgbClr val="002060"/>
                </a:solidFill>
              </a:rPr>
              <a:t>Мыреевой</a:t>
            </a:r>
            <a:r>
              <a:rPr lang="ru-RU" sz="2000" dirty="0" smtClean="0">
                <a:solidFill>
                  <a:srgbClr val="002060"/>
                </a:solidFill>
              </a:rPr>
              <a:t>, Т.Е. Андреевой, Г.Н. Куриловым, В.Д. Лебедевым, А.А. Даниловой под руководством к.п.н. А.В.Романовой 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За годы работы в ИЯЛИ  моя бабушка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написала и  опубликовала  статьи: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.  «О некоторых социолого-лингвистических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 наблюдениях в языке </a:t>
            </a:r>
            <a:r>
              <a:rPr lang="ru-RU" sz="2000" dirty="0" err="1" smtClean="0">
                <a:solidFill>
                  <a:srgbClr val="002060"/>
                </a:solidFill>
              </a:rPr>
              <a:t>алданских</a:t>
            </a:r>
            <a:r>
              <a:rPr lang="ru-RU" sz="2000" dirty="0" smtClean="0">
                <a:solidFill>
                  <a:srgbClr val="002060"/>
                </a:solidFill>
              </a:rPr>
              <a:t> эвенков».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«Дериваты образных слов эвенкийского языка»,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«Лексико-семантическая характеристика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 образных слов эвенкийского языка.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Работая сотрудником данного сектора,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моя бабушка  каждое лето ездила в экспедиции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по сбору лингвистических и фольклорных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материалов в Алдан,  </a:t>
            </a:r>
            <a:r>
              <a:rPr lang="ru-RU" sz="2000" dirty="0" err="1" smtClean="0">
                <a:solidFill>
                  <a:srgbClr val="002060"/>
                </a:solidFill>
              </a:rPr>
              <a:t>Киндигир</a:t>
            </a:r>
            <a:r>
              <a:rPr lang="ru-RU" sz="2000" dirty="0" smtClean="0">
                <a:solidFill>
                  <a:srgbClr val="002060"/>
                </a:solidFill>
              </a:rPr>
              <a:t> и в Эвенкийский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национальный  округ Красноярского края.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 1991 году по приказу Министерства образования Полина Петровна была переведена преподавателем эвенкийского языка и литературы, методики их преподавания в ЯПУ-1 и ЯПУ-2.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262</TotalTime>
  <Words>1847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Багаева Полина Петровна</vt:lpstr>
      <vt:lpstr>Научные Труды моей бабушки Полины Петровны Багаевой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Тянская школа</dc:creator>
  <cp:lastModifiedBy>Биология</cp:lastModifiedBy>
  <cp:revision>39</cp:revision>
  <dcterms:created xsi:type="dcterms:W3CDTF">2015-12-01T23:59:14Z</dcterms:created>
  <dcterms:modified xsi:type="dcterms:W3CDTF">2024-02-12T01:37:57Z</dcterms:modified>
</cp:coreProperties>
</file>